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7" r:id="rId2"/>
    <p:sldId id="258" r:id="rId3"/>
    <p:sldId id="259" r:id="rId4"/>
    <p:sldId id="307" r:id="rId5"/>
    <p:sldId id="308" r:id="rId6"/>
    <p:sldId id="270" r:id="rId7"/>
    <p:sldId id="274" r:id="rId8"/>
    <p:sldId id="309" r:id="rId9"/>
    <p:sldId id="310" r:id="rId10"/>
    <p:sldId id="311" r:id="rId11"/>
    <p:sldId id="321" r:id="rId12"/>
    <p:sldId id="312" r:id="rId13"/>
    <p:sldId id="313" r:id="rId14"/>
    <p:sldId id="314" r:id="rId15"/>
    <p:sldId id="284" r:id="rId16"/>
    <p:sldId id="323" r:id="rId17"/>
    <p:sldId id="315" r:id="rId18"/>
    <p:sldId id="285" r:id="rId19"/>
    <p:sldId id="286" r:id="rId20"/>
    <p:sldId id="317" r:id="rId21"/>
    <p:sldId id="287" r:id="rId22"/>
    <p:sldId id="320" r:id="rId23"/>
    <p:sldId id="318" r:id="rId24"/>
    <p:sldId id="319" r:id="rId25"/>
    <p:sldId id="324" r:id="rId26"/>
    <p:sldId id="295" r:id="rId27"/>
    <p:sldId id="325" r:id="rId28"/>
    <p:sldId id="326" r:id="rId29"/>
    <p:sldId id="264" r:id="rId30"/>
    <p:sldId id="327" r:id="rId31"/>
    <p:sldId id="265" r:id="rId32"/>
    <p:sldId id="298" r:id="rId33"/>
    <p:sldId id="302" r:id="rId34"/>
    <p:sldId id="299" r:id="rId35"/>
    <p:sldId id="405" r:id="rId36"/>
    <p:sldId id="407" r:id="rId37"/>
    <p:sldId id="406" r:id="rId38"/>
    <p:sldId id="412" r:id="rId39"/>
    <p:sldId id="408" r:id="rId40"/>
    <p:sldId id="409" r:id="rId41"/>
    <p:sldId id="322" r:id="rId42"/>
    <p:sldId id="414" r:id="rId43"/>
    <p:sldId id="41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11" autoAdjust="0"/>
  </p:normalViewPr>
  <p:slideViewPr>
    <p:cSldViewPr snapToGrid="0">
      <p:cViewPr varScale="1">
        <p:scale>
          <a:sx n="75" d="100"/>
          <a:sy n="75" d="100"/>
        </p:scale>
        <p:origin x="5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image" Target="../media/image112.wmf"/><Relationship Id="rId3" Type="http://schemas.openxmlformats.org/officeDocument/2006/relationships/image" Target="../media/image102.wmf"/><Relationship Id="rId7" Type="http://schemas.openxmlformats.org/officeDocument/2006/relationships/image" Target="../media/image106.wmf"/><Relationship Id="rId12" Type="http://schemas.openxmlformats.org/officeDocument/2006/relationships/image" Target="../media/image111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11" Type="http://schemas.openxmlformats.org/officeDocument/2006/relationships/image" Target="../media/image110.wmf"/><Relationship Id="rId5" Type="http://schemas.openxmlformats.org/officeDocument/2006/relationships/image" Target="../media/image104.wmf"/><Relationship Id="rId10" Type="http://schemas.openxmlformats.org/officeDocument/2006/relationships/image" Target="../media/image109.wmf"/><Relationship Id="rId4" Type="http://schemas.openxmlformats.org/officeDocument/2006/relationships/image" Target="../media/image103.wmf"/><Relationship Id="rId9" Type="http://schemas.openxmlformats.org/officeDocument/2006/relationships/image" Target="../media/image108.wmf"/><Relationship Id="rId14" Type="http://schemas.openxmlformats.org/officeDocument/2006/relationships/image" Target="../media/image1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25CFE-3DDF-401D-A466-CE5E8CEB68A4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76CC1-568A-402C-A0CC-B100CD00FB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73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76CC1-568A-402C-A0CC-B100CD00FBE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85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76CC1-568A-402C-A0CC-B100CD00FBE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73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76CC1-568A-402C-A0CC-B100CD00FBE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53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4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360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72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77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78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2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14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60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188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25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23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C4153-734A-4F60-B30B-77BC9F3C2866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163FC-CD8B-4A14-967F-11CFABDE45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83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4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07.wmf"/><Relationship Id="rId26" Type="http://schemas.openxmlformats.org/officeDocument/2006/relationships/image" Target="../media/image111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4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6.wmf"/><Relationship Id="rId20" Type="http://schemas.openxmlformats.org/officeDocument/2006/relationships/image" Target="../media/image108.wmf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10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112.wmf"/><Relationship Id="rId10" Type="http://schemas.openxmlformats.org/officeDocument/2006/relationships/image" Target="../media/image103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05.wmf"/><Relationship Id="rId22" Type="http://schemas.openxmlformats.org/officeDocument/2006/relationships/image" Target="../media/image109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113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.png"/><Relationship Id="rId1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10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10" Type="http://schemas.openxmlformats.org/officeDocument/2006/relationships/image" Target="../media/image12.png"/><Relationship Id="rId19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0A2FC-25A8-4BF0-BAE4-1A97B8DF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14326"/>
            <a:ext cx="7886700" cy="1325563"/>
          </a:xfrm>
        </p:spPr>
        <p:txBody>
          <a:bodyPr>
            <a:normAutofit/>
          </a:bodyPr>
          <a:lstStyle/>
          <a:p>
            <a:pPr algn="r"/>
            <a:r>
              <a:rPr lang="zh-CN" altLang="en-US" sz="5400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133" y="1075266"/>
            <a:ext cx="7374467" cy="53075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1\6  </a:t>
            </a:r>
            <a:r>
              <a:rPr lang="zh-CN" altLang="en-US" dirty="0"/>
              <a:t>物理实验课目的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2\6  </a:t>
            </a:r>
            <a:r>
              <a:rPr lang="zh-CN" altLang="en-US" dirty="0"/>
              <a:t>测量与误差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3\6  </a:t>
            </a:r>
            <a:r>
              <a:rPr lang="zh-CN" altLang="en-US" dirty="0"/>
              <a:t>测量的不确定度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4\6  </a:t>
            </a:r>
            <a:r>
              <a:rPr lang="zh-CN" altLang="en-US" dirty="0"/>
              <a:t>有效数字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5\6  </a:t>
            </a:r>
            <a:r>
              <a:rPr lang="zh-CN" altLang="en-US" dirty="0"/>
              <a:t>测量结果的表达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6\6  </a:t>
            </a:r>
            <a:r>
              <a:rPr lang="zh-CN" altLang="en-US" dirty="0"/>
              <a:t>数据处理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总结</a:t>
            </a:r>
          </a:p>
        </p:txBody>
      </p:sp>
      <p:pic>
        <p:nvPicPr>
          <p:cNvPr id="4" name="图片 3" descr="201203092339274640.png">
            <a:extLst>
              <a:ext uri="{FF2B5EF4-FFF2-40B4-BE49-F238E27FC236}">
                <a16:creationId xmlns:a16="http://schemas.microsoft.com/office/drawing/2014/main" id="{2BFB84A8-6F74-4766-BD38-774DC6DA4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54"/>
            <a:ext cx="1532468" cy="5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83AC841B-EE44-480F-B66D-A657E3501FDF}"/>
              </a:ext>
            </a:extLst>
          </p:cNvPr>
          <p:cNvSpPr/>
          <p:nvPr/>
        </p:nvSpPr>
        <p:spPr>
          <a:xfrm>
            <a:off x="4308686" y="2571906"/>
            <a:ext cx="4754632" cy="13631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75E9E10-D16B-4E7E-9C22-DF776BE25E7B}"/>
              </a:ext>
            </a:extLst>
          </p:cNvPr>
          <p:cNvSpPr/>
          <p:nvPr/>
        </p:nvSpPr>
        <p:spPr>
          <a:xfrm>
            <a:off x="282391" y="2722231"/>
            <a:ext cx="2528040" cy="11441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67A69D5-BDCD-4A9C-AEE7-1A4F89C47262}"/>
              </a:ext>
            </a:extLst>
          </p:cNvPr>
          <p:cNvSpPr/>
          <p:nvPr/>
        </p:nvSpPr>
        <p:spPr>
          <a:xfrm>
            <a:off x="4443629" y="1863960"/>
            <a:ext cx="4452530" cy="5770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C70D7C9-44DD-425F-A312-98534BDCFAC7}"/>
              </a:ext>
            </a:extLst>
          </p:cNvPr>
          <p:cNvSpPr/>
          <p:nvPr/>
        </p:nvSpPr>
        <p:spPr>
          <a:xfrm>
            <a:off x="1058401" y="1863959"/>
            <a:ext cx="1506071" cy="586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18E1165-C325-4D9D-9B73-5B285F1AA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589" y="4039188"/>
                <a:ext cx="8616489" cy="2401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sz="1300" dirty="0"/>
              </a:p>
              <a:p>
                <a:r>
                  <a:rPr lang="zh-CN" altLang="en-US" sz="1400" dirty="0"/>
                  <a:t>（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）“单次测量的实验标准偏差”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400" dirty="0"/>
                  <a:t>中的“单次”，不是指只测量了一次，而是指在这一批次测量（比如重复测量了</a:t>
                </a:r>
                <a:r>
                  <a:rPr lang="en-US" altLang="zh-CN" sz="1400" dirty="0"/>
                  <a:t>n</a:t>
                </a:r>
                <a:r>
                  <a:rPr lang="zh-CN" altLang="en-US" sz="1400" dirty="0"/>
                  <a:t>次）完成后，回过头来看其中某一次的测量结果。（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）“单次测量的实验标准偏差”描述了这</a:t>
                </a:r>
                <a:r>
                  <a:rPr lang="en-US" altLang="zh-CN" sz="1400" dirty="0"/>
                  <a:t>n</a:t>
                </a:r>
                <a:r>
                  <a:rPr lang="zh-CN" altLang="en-US" sz="1400" dirty="0"/>
                  <a:t>次测量中随便某次结果相对于这</a:t>
                </a:r>
                <a:r>
                  <a:rPr lang="en-US" altLang="zh-CN" sz="1400" dirty="0"/>
                  <a:t>n</a:t>
                </a:r>
                <a:r>
                  <a:rPr lang="zh-CN" altLang="en-US" sz="1400" dirty="0"/>
                  <a:t>次的平均值的分散程度。（</a:t>
                </a:r>
                <a:r>
                  <a:rPr lang="en-US" altLang="zh-CN" sz="1400" dirty="0"/>
                  <a:t>3</a:t>
                </a:r>
                <a:r>
                  <a:rPr lang="zh-CN" altLang="en-US" sz="1400" dirty="0"/>
                  <a:t>）在测量前平均值是未知的，所以要先测量多次获得平均值，进而才能得出这个标准差。</a:t>
                </a:r>
              </a:p>
              <a:p>
                <a:r>
                  <a:rPr lang="zh-CN" altLang="en-US" sz="1400" dirty="0"/>
                  <a:t>（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）“算术平均值的实验标准偏差”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1400" dirty="0"/>
                  <a:t>描述的是这</a:t>
                </a:r>
                <a:r>
                  <a:rPr lang="en-US" altLang="zh-CN" sz="1400" dirty="0"/>
                  <a:t>n</a:t>
                </a:r>
                <a:r>
                  <a:rPr lang="zh-CN" altLang="en-US" sz="1400" dirty="0"/>
                  <a:t>次测量所得到的（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个）平均值相对于“真值”的分散程度，也就是说描述了你的这个平均值的质量是好还是不好。（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）因为“真值”是已经存在的（只不过你不知道它的具体值而已），所以不需要很多组平均值的数据。</a:t>
                </a:r>
              </a:p>
              <a:p>
                <a:r>
                  <a:rPr lang="zh-CN" altLang="en-US" sz="1400" dirty="0"/>
                  <a:t>简而言之，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400" dirty="0"/>
                  <a:t>其实没什么实用方面的价值，你可以全当它是为了推导出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1400" dirty="0"/>
                  <a:t>才存在的。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1400" dirty="0"/>
                  <a:t>是有实际意义的，它可以直接视为</a:t>
                </a:r>
                <a:r>
                  <a:rPr lang="en-US" altLang="zh-CN" sz="1400" dirty="0"/>
                  <a:t>A</a:t>
                </a:r>
                <a:r>
                  <a:rPr lang="zh-CN" altLang="en-US" sz="1400" dirty="0"/>
                  <a:t>类评定的不确定度分量，或者说测量结果的质量高低程度。</a:t>
                </a: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18E1165-C325-4D9D-9B73-5B285F1AA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89" y="4039188"/>
                <a:ext cx="8616489" cy="2401780"/>
              </a:xfrm>
              <a:blipFill>
                <a:blip r:embed="rId2"/>
                <a:stretch>
                  <a:fillRect l="-142" b="-1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18F3D8-6FCE-483E-9D19-16BFA13BB3B9}"/>
                  </a:ext>
                </a:extLst>
              </p:cNvPr>
              <p:cNvSpPr/>
              <p:nvPr/>
            </p:nvSpPr>
            <p:spPr>
              <a:xfrm>
                <a:off x="188589" y="121600"/>
                <a:ext cx="49351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sz="28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</a:rPr>
                  <a:t> 有什么区别？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18F3D8-6FCE-483E-9D19-16BFA13BB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89" y="121600"/>
                <a:ext cx="4935134" cy="523220"/>
              </a:xfrm>
              <a:prstGeom prst="rect">
                <a:avLst/>
              </a:prstGeom>
              <a:blipFill>
                <a:blip r:embed="rId3"/>
                <a:stretch>
                  <a:fillRect t="-12791" r="-1235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384C2D6-CECB-4294-A75C-C7E3E823BD5C}"/>
                  </a:ext>
                </a:extLst>
              </p:cNvPr>
              <p:cNvSpPr/>
              <p:nvPr/>
            </p:nvSpPr>
            <p:spPr>
              <a:xfrm>
                <a:off x="1302921" y="1260597"/>
                <a:ext cx="1070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/>
                  <a:t>时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384C2D6-CECB-4294-A75C-C7E3E823B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921" y="1260597"/>
                <a:ext cx="1070293" cy="369332"/>
              </a:xfrm>
              <a:prstGeom prst="rect">
                <a:avLst/>
              </a:prstGeom>
              <a:blipFill>
                <a:blip r:embed="rId4"/>
                <a:stretch>
                  <a:fillRect t="-10000" r="-4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8FFE90D-8905-4682-AC55-D4F91E244D64}"/>
                  </a:ext>
                </a:extLst>
              </p:cNvPr>
              <p:cNvSpPr/>
              <p:nvPr/>
            </p:nvSpPr>
            <p:spPr>
              <a:xfrm>
                <a:off x="5833639" y="1301234"/>
                <a:ext cx="836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有限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8FFE90D-8905-4682-AC55-D4F91E244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639" y="1301234"/>
                <a:ext cx="83625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027348E-9018-4FF9-AFB4-326E1BBBAED9}"/>
              </a:ext>
            </a:extLst>
          </p:cNvPr>
          <p:cNvCxnSpPr>
            <a:cxnSpLocks/>
          </p:cNvCxnSpPr>
          <p:nvPr/>
        </p:nvCxnSpPr>
        <p:spPr>
          <a:xfrm>
            <a:off x="2947896" y="1338682"/>
            <a:ext cx="23037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AFB9851-A920-4BB8-818B-B00346B0CEF1}"/>
                  </a:ext>
                </a:extLst>
              </p:cNvPr>
              <p:cNvSpPr/>
              <p:nvPr/>
            </p:nvSpPr>
            <p:spPr>
              <a:xfrm>
                <a:off x="1283087" y="1967548"/>
                <a:ext cx="1056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dirty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真值 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AFB9851-A920-4BB8-818B-B00346B0C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87" y="1967548"/>
                <a:ext cx="10567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14F94B3-73A0-47C6-8A49-8DCD6E672A13}"/>
                  </a:ext>
                </a:extLst>
              </p:cNvPr>
              <p:cNvSpPr/>
              <p:nvPr/>
            </p:nvSpPr>
            <p:spPr>
              <a:xfrm>
                <a:off x="4650311" y="1967548"/>
                <a:ext cx="40084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/>
                  <a:t>是真值的最佳估计值，作为测量结果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14F94B3-73A0-47C6-8A49-8DCD6E672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311" y="1967548"/>
                <a:ext cx="4008405" cy="369332"/>
              </a:xfrm>
              <a:prstGeom prst="rect">
                <a:avLst/>
              </a:prstGeom>
              <a:blipFill>
                <a:blip r:embed="rId7"/>
                <a:stretch>
                  <a:fillRect t="-10000" r="-76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B2BD4604-A200-41B9-8DB3-6F571FB22F5D}"/>
              </a:ext>
            </a:extLst>
          </p:cNvPr>
          <p:cNvSpPr/>
          <p:nvPr/>
        </p:nvSpPr>
        <p:spPr>
          <a:xfrm>
            <a:off x="1508105" y="98862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理论</a:t>
            </a:r>
            <a:endParaRPr lang="en-US" altLang="zh-CN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78127EF-2A86-437A-ABC9-3D6D18FDB752}"/>
              </a:ext>
            </a:extLst>
          </p:cNvPr>
          <p:cNvSpPr/>
          <p:nvPr/>
        </p:nvSpPr>
        <p:spPr>
          <a:xfrm>
            <a:off x="5928600" y="10238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实践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A7EEBAB-A6D3-4F7C-BBBA-680E037FB587}"/>
                  </a:ext>
                </a:extLst>
              </p:cNvPr>
              <p:cNvSpPr/>
              <p:nvPr/>
            </p:nvSpPr>
            <p:spPr>
              <a:xfrm>
                <a:off x="397412" y="2838879"/>
                <a:ext cx="236365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是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们的</a:t>
                </a:r>
                <a:r>
                  <a:rPr lang="zh-CN" altLang="en-US" dirty="0"/>
                  <a:t>分散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程度</a:t>
                </a:r>
                <a:r>
                  <a:rPr lang="zh-CN" altLang="en-US" dirty="0"/>
                  <a:t>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们</a:t>
                </a:r>
                <a:r>
                  <a:rPr lang="zh-CN" altLang="en-US" dirty="0"/>
                  <a:t>相对于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真值</a:t>
                </a:r>
                <a14:m>
                  <m:oMath xmlns:m="http://schemas.openxmlformats.org/officeDocument/2006/math">
                    <m:r>
                      <a:rPr lang="zh-CN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偏离程度。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A7EEBAB-A6D3-4F7C-BBBA-680E037FB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2" y="2838879"/>
                <a:ext cx="2363656" cy="1200329"/>
              </a:xfrm>
              <a:prstGeom prst="rect">
                <a:avLst/>
              </a:prstGeom>
              <a:blipFill>
                <a:blip r:embed="rId8"/>
                <a:stretch>
                  <a:fillRect l="-2062" t="-3046" r="-1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680C1CB-A86F-4B5D-BD60-D0ADE10ED4DE}"/>
                  </a:ext>
                </a:extLst>
              </p:cNvPr>
              <p:cNvSpPr/>
              <p:nvPr/>
            </p:nvSpPr>
            <p:spPr>
              <a:xfrm>
                <a:off x="4845068" y="2634356"/>
                <a:ext cx="32945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测量这么多次</m:t>
                    </m:r>
                  </m:oMath>
                </a14:m>
                <a:r>
                  <a:rPr lang="zh-CN" altLang="en-US" dirty="0"/>
                  <a:t>中随便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某一次结果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相对于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偏离程度。</a:t>
                </a: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680C1CB-A86F-4B5D-BD60-D0ADE10ED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068" y="2634356"/>
                <a:ext cx="3294530" cy="646331"/>
              </a:xfrm>
              <a:prstGeom prst="rect">
                <a:avLst/>
              </a:prstGeom>
              <a:blipFill>
                <a:blip r:embed="rId9"/>
                <a:stretch>
                  <a:fillRect l="-1667" t="-4717" r="-8333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FC889FD-8EC5-4C6B-AD39-A1A009F6A5FE}"/>
                  </a:ext>
                </a:extLst>
              </p:cNvPr>
              <p:cNvSpPr/>
              <p:nvPr/>
            </p:nvSpPr>
            <p:spPr>
              <a:xfrm>
                <a:off x="4308686" y="3446749"/>
                <a:ext cx="46435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zh-CN" altLang="en-US" dirty="0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你算出的</m:t>
                    </m:r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这一个</m:t>
                    </m:r>
                    <m:acc>
                      <m:accPr>
                        <m:chr m:val="̅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/>
                  <a:t>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真值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的偏离程度。</a:t>
                </a: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FC889FD-8EC5-4C6B-AD39-A1A009F6A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686" y="3446749"/>
                <a:ext cx="4643537" cy="369332"/>
              </a:xfrm>
              <a:prstGeom prst="rect">
                <a:avLst/>
              </a:prstGeom>
              <a:blipFill>
                <a:blip r:embed="rId10"/>
                <a:stretch>
                  <a:fillRect t="-8197" r="-590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D143B1C-4F7B-4475-98BF-5E6ADA538589}"/>
              </a:ext>
            </a:extLst>
          </p:cNvPr>
          <p:cNvCxnSpPr>
            <a:cxnSpLocks/>
          </p:cNvCxnSpPr>
          <p:nvPr/>
        </p:nvCxnSpPr>
        <p:spPr>
          <a:xfrm>
            <a:off x="6400201" y="3280687"/>
            <a:ext cx="0" cy="2318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4F1E44D-7DFC-48A5-A5C0-574A8A362187}"/>
              </a:ext>
            </a:extLst>
          </p:cNvPr>
          <p:cNvCxnSpPr>
            <a:cxnSpLocks/>
          </p:cNvCxnSpPr>
          <p:nvPr/>
        </p:nvCxnSpPr>
        <p:spPr>
          <a:xfrm>
            <a:off x="3196723" y="2145847"/>
            <a:ext cx="903029" cy="6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48B927F-9F7C-4CDC-BA1B-7147E4377900}"/>
              </a:ext>
            </a:extLst>
          </p:cNvPr>
          <p:cNvCxnSpPr>
            <a:cxnSpLocks/>
          </p:cNvCxnSpPr>
          <p:nvPr/>
        </p:nvCxnSpPr>
        <p:spPr>
          <a:xfrm>
            <a:off x="3179251" y="3218562"/>
            <a:ext cx="903029" cy="6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F62EF9EA-B935-4C99-B018-7C737F2CAD8C}"/>
              </a:ext>
            </a:extLst>
          </p:cNvPr>
          <p:cNvSpPr/>
          <p:nvPr/>
        </p:nvSpPr>
        <p:spPr>
          <a:xfrm>
            <a:off x="6864724" y="103974"/>
            <a:ext cx="2350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更专业可参见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数理统计、概率论等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96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28" y="1169893"/>
            <a:ext cx="7816102" cy="33483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小结：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测量的精密度、正确度、准确度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误差：</a:t>
            </a:r>
            <a:r>
              <a:rPr lang="zh-CN" altLang="zh-CN" sz="2400" dirty="0"/>
              <a:t>系统误差</a:t>
            </a:r>
            <a:r>
              <a:rPr lang="zh-CN" altLang="en-US" sz="2400" dirty="0"/>
              <a:t>（已定、未定）、</a:t>
            </a:r>
            <a:r>
              <a:rPr lang="zh-CN" altLang="zh-CN" sz="2400" dirty="0"/>
              <a:t>随机误差</a:t>
            </a:r>
            <a:r>
              <a:rPr lang="zh-CN" altLang="en-US" sz="2400" dirty="0"/>
              <a:t>、</a:t>
            </a:r>
            <a:r>
              <a:rPr lang="zh-CN" altLang="zh-CN" sz="2400" dirty="0"/>
              <a:t>粗大误差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一般随机误差服从正态分布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A2CBFCA-3531-4225-B93A-46FA0D4E3B7C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2\6  </a:t>
            </a:r>
            <a:r>
              <a:rPr lang="zh-CN" altLang="en-US" sz="3600" b="1" dirty="0"/>
              <a:t>测量与误差</a:t>
            </a:r>
            <a:endParaRPr lang="en-US" altLang="zh-CN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0C23B7D-AABD-4904-919C-9471E1B51F7E}"/>
                  </a:ext>
                </a:extLst>
              </p:cNvPr>
              <p:cNvSpPr/>
              <p:nvPr/>
            </p:nvSpPr>
            <p:spPr>
              <a:xfrm>
                <a:off x="1075766" y="4682730"/>
                <a:ext cx="584274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正态分布理论：</a:t>
                </a:r>
                <a14:m>
                  <m:oMath xmlns:m="http://schemas.openxmlformats.org/officeDocument/2006/math"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C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CN" sz="24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实际测量次数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有限：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CN" altLang="zh-CN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0C23B7D-AABD-4904-919C-9471E1B51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6" y="4682730"/>
                <a:ext cx="5842746" cy="1200329"/>
              </a:xfrm>
              <a:prstGeom prst="rect">
                <a:avLst/>
              </a:prstGeom>
              <a:blipFill>
                <a:blip r:embed="rId2"/>
                <a:stretch>
                  <a:fillRect l="-1356" t="-3553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781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116106"/>
            <a:ext cx="7883337" cy="54163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定义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chemeClr val="accent1"/>
                </a:solidFill>
              </a:rPr>
              <a:t>一个数！</a:t>
            </a:r>
            <a:r>
              <a:rPr lang="zh-CN" altLang="en-US" dirty="0"/>
              <a:t>不为零的正数！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sz="2400" dirty="0"/>
              <a:t>由于</a:t>
            </a:r>
            <a:r>
              <a:rPr lang="zh-CN" altLang="en-US" sz="2400" b="1" dirty="0"/>
              <a:t>真值的不可知</a:t>
            </a:r>
            <a:r>
              <a:rPr lang="zh-CN" altLang="en-US" sz="2400" dirty="0"/>
              <a:t>，误差一般是不能计算的， 它可正、可负也可能十分接近零；所以我们谈误差一般是定性的。而不确定度是可以具体评定的。所以</a:t>
            </a:r>
            <a:r>
              <a:rPr lang="zh-CN" altLang="en-US" sz="2400" b="1" dirty="0"/>
              <a:t>用不确定度来定量描述误差</a:t>
            </a:r>
            <a:r>
              <a:rPr lang="zh-CN" altLang="en-US" sz="2400" dirty="0"/>
              <a:t>，即</a:t>
            </a:r>
            <a:r>
              <a:rPr lang="zh-CN" altLang="en-US" sz="2400" b="1" dirty="0"/>
              <a:t>定量描述测量结果的可靠程度或不可靠程度。</a:t>
            </a:r>
            <a:endParaRPr lang="en-US" altLang="zh-CN" sz="2400" b="1" dirty="0"/>
          </a:p>
          <a:p>
            <a:endParaRPr lang="zh-CN" altLang="en-US" sz="2400" b="1" dirty="0"/>
          </a:p>
          <a:p>
            <a:r>
              <a:rPr lang="zh-CN" altLang="en-US" sz="2400" dirty="0"/>
              <a:t>不确定度表示由于测量误差存在而对被测量值不能确定的程度。不确定度是一定概率下的</a:t>
            </a:r>
            <a:r>
              <a:rPr lang="zh-CN" altLang="en-US" sz="2400" b="1" dirty="0"/>
              <a:t>误差限值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不确定度反映了可能存在的误差分布范围，即随机误差分量和未定系统误差的联合分布范围</a:t>
            </a:r>
            <a:r>
              <a:rPr lang="zh-CN" altLang="en-US" sz="3200" dirty="0"/>
              <a:t>。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29FC233-5897-47A4-81BA-B36756ABB1E5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3\6  </a:t>
            </a:r>
            <a:r>
              <a:rPr lang="zh-CN" altLang="en-US" sz="3600" b="1" dirty="0"/>
              <a:t>测量的不确定度</a:t>
            </a:r>
            <a:endParaRPr lang="en-US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330778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09" y="994681"/>
            <a:ext cx="5314948" cy="470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2.</a:t>
            </a:r>
            <a:r>
              <a:rPr lang="zh-CN" altLang="en-US" sz="2400" dirty="0"/>
              <a:t>不确定度的来源（教材</a:t>
            </a:r>
            <a:r>
              <a:rPr lang="en-US" altLang="zh-CN" sz="2400" dirty="0"/>
              <a:t>P12</a:t>
            </a:r>
            <a:r>
              <a:rPr lang="zh-CN" altLang="en-US" sz="2400" dirty="0"/>
              <a:t>）和分类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29FC233-5897-47A4-81BA-B36756ABB1E5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3\6  </a:t>
            </a:r>
            <a:r>
              <a:rPr lang="zh-CN" altLang="en-US" sz="3600" b="1" dirty="0"/>
              <a:t>测量的不确定度</a:t>
            </a:r>
            <a:endParaRPr lang="en-US" altLang="zh-CN" sz="3600" b="1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F16B9B2F-5C32-44E1-A514-725EE79B6B3E}"/>
              </a:ext>
            </a:extLst>
          </p:cNvPr>
          <p:cNvSpPr/>
          <p:nvPr/>
        </p:nvSpPr>
        <p:spPr>
          <a:xfrm>
            <a:off x="1593153" y="2114497"/>
            <a:ext cx="276968" cy="213548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2EC9F-736E-4D9D-874D-96229B36427F}"/>
              </a:ext>
            </a:extLst>
          </p:cNvPr>
          <p:cNvSpPr/>
          <p:nvPr/>
        </p:nvSpPr>
        <p:spPr>
          <a:xfrm>
            <a:off x="643158" y="3019437"/>
            <a:ext cx="1028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误差</a:t>
            </a:r>
            <a:endParaRPr lang="en-US" altLang="zh-CN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31E64E-163C-4FBB-86F6-D7B6311BF584}"/>
              </a:ext>
            </a:extLst>
          </p:cNvPr>
          <p:cNvSpPr/>
          <p:nvPr/>
        </p:nvSpPr>
        <p:spPr>
          <a:xfrm>
            <a:off x="1936454" y="183311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系统</a:t>
            </a:r>
            <a:endParaRPr lang="en-US" altLang="zh-CN" dirty="0"/>
          </a:p>
          <a:p>
            <a:r>
              <a:rPr lang="zh-CN" altLang="en-US" dirty="0"/>
              <a:t>误差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6706FD-C643-40A1-BF92-ADFEC448C232}"/>
              </a:ext>
            </a:extLst>
          </p:cNvPr>
          <p:cNvSpPr/>
          <p:nvPr/>
        </p:nvSpPr>
        <p:spPr>
          <a:xfrm>
            <a:off x="1949201" y="31612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随机误差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525E45-2E81-4C07-863C-D5B9575B97DB}"/>
              </a:ext>
            </a:extLst>
          </p:cNvPr>
          <p:cNvSpPr/>
          <p:nvPr/>
        </p:nvSpPr>
        <p:spPr>
          <a:xfrm>
            <a:off x="1950970" y="39509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粗大误差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DC13DE-29D0-491A-86D9-B3431AC52AB7}"/>
              </a:ext>
            </a:extLst>
          </p:cNvPr>
          <p:cNvSpPr/>
          <p:nvPr/>
        </p:nvSpPr>
        <p:spPr>
          <a:xfrm>
            <a:off x="3102593" y="395982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可避免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AE31E04-EE18-4733-8AC1-BCD5CA5681AD}"/>
                  </a:ext>
                </a:extLst>
              </p:cNvPr>
              <p:cNvSpPr/>
              <p:nvPr/>
            </p:nvSpPr>
            <p:spPr>
              <a:xfrm>
                <a:off x="3102593" y="3161220"/>
                <a:ext cx="22298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accent1"/>
                    </a:solidFill>
                  </a:rPr>
                  <a:t>带来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类不确定度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AE31E04-EE18-4733-8AC1-BCD5CA568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593" y="3161220"/>
                <a:ext cx="2229841" cy="369332"/>
              </a:xfrm>
              <a:prstGeom prst="rect">
                <a:avLst/>
              </a:prstGeom>
              <a:blipFill>
                <a:blip r:embed="rId2"/>
                <a:stretch>
                  <a:fillRect l="-245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DF41B023-BCC0-40CA-AEDE-6A8C199469AC}"/>
              </a:ext>
            </a:extLst>
          </p:cNvPr>
          <p:cNvSpPr/>
          <p:nvPr/>
        </p:nvSpPr>
        <p:spPr>
          <a:xfrm>
            <a:off x="2682736" y="1845898"/>
            <a:ext cx="160680" cy="5549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F4B940-2823-44CA-B083-D03B03DA756E}"/>
              </a:ext>
            </a:extLst>
          </p:cNvPr>
          <p:cNvSpPr/>
          <p:nvPr/>
        </p:nvSpPr>
        <p:spPr>
          <a:xfrm>
            <a:off x="2843416" y="1707668"/>
            <a:ext cx="3144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已定系统误差    可修正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2464DC0-6A27-4826-87D4-44FCE3AD5F85}"/>
                  </a:ext>
                </a:extLst>
              </p:cNvPr>
              <p:cNvSpPr/>
              <p:nvPr/>
            </p:nvSpPr>
            <p:spPr>
              <a:xfrm>
                <a:off x="2843416" y="2142512"/>
                <a:ext cx="3834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accent1"/>
                    </a:solidFill>
                  </a:rPr>
                  <a:t>未定系统误差    带来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B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类不确定度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2464DC0-6A27-4826-87D4-44FCE3AD5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16" y="2142512"/>
                <a:ext cx="3834319" cy="369332"/>
              </a:xfrm>
              <a:prstGeom prst="rect">
                <a:avLst/>
              </a:prstGeom>
              <a:blipFill>
                <a:blip r:embed="rId3"/>
                <a:stretch>
                  <a:fillRect l="-127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8B76F482-E275-4727-A9A1-974943C61BFD}"/>
              </a:ext>
            </a:extLst>
          </p:cNvPr>
          <p:cNvSpPr/>
          <p:nvPr/>
        </p:nvSpPr>
        <p:spPr>
          <a:xfrm>
            <a:off x="465409" y="271965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直接测量量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D93927-1AE1-4B83-A92A-CCF99B2CA1B2}"/>
              </a:ext>
            </a:extLst>
          </p:cNvPr>
          <p:cNvSpPr/>
          <p:nvPr/>
        </p:nvSpPr>
        <p:spPr>
          <a:xfrm>
            <a:off x="465409" y="5437378"/>
            <a:ext cx="1674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不确定度分类</a:t>
            </a:r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0C202F6-1DFF-4DF2-893C-7E0C0137B504}"/>
              </a:ext>
            </a:extLst>
          </p:cNvPr>
          <p:cNvSpPr/>
          <p:nvPr/>
        </p:nvSpPr>
        <p:spPr>
          <a:xfrm>
            <a:off x="5348858" y="3187631"/>
            <a:ext cx="3447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重复观测引起，用科学统计方法算。结果的可靠程度取决于重复观测次数。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22A3859-4550-4D24-9BB8-2AD335919CEA}"/>
              </a:ext>
            </a:extLst>
          </p:cNvPr>
          <p:cNvSpPr/>
          <p:nvPr/>
        </p:nvSpPr>
        <p:spPr>
          <a:xfrm>
            <a:off x="6723131" y="2169183"/>
            <a:ext cx="18718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除了</a:t>
            </a:r>
            <a:r>
              <a:rPr lang="en-US" altLang="zh-CN" sz="1600" dirty="0"/>
              <a:t>A</a:t>
            </a:r>
            <a:r>
              <a:rPr lang="zh-CN" altLang="en-US" sz="1600" dirty="0"/>
              <a:t>类都是</a:t>
            </a:r>
            <a:r>
              <a:rPr lang="en-US" altLang="zh-CN" sz="1600" dirty="0"/>
              <a:t>B</a:t>
            </a:r>
            <a:r>
              <a:rPr lang="zh-CN" altLang="en-US" sz="1600" dirty="0"/>
              <a:t>类，本书只考虑</a:t>
            </a:r>
            <a:r>
              <a:rPr lang="zh-CN" altLang="en-US" sz="1600" dirty="0">
                <a:solidFill>
                  <a:srgbClr val="FF0000"/>
                </a:solidFill>
              </a:rPr>
              <a:t>仪器允差</a:t>
            </a:r>
            <a:r>
              <a:rPr lang="zh-CN" altLang="en-US" sz="1600" dirty="0"/>
              <a:t>带来的不确定度。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79F9BC8-84D1-46F0-980A-DA7ADD95BBC2}"/>
                  </a:ext>
                </a:extLst>
              </p:cNvPr>
              <p:cNvSpPr/>
              <p:nvPr/>
            </p:nvSpPr>
            <p:spPr>
              <a:xfrm>
                <a:off x="2728436" y="4698839"/>
                <a:ext cx="4572000" cy="17204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/>
                  <a:t>直接测量量的</a:t>
                </a:r>
                <a:r>
                  <a:rPr lang="zh-CN" altLang="en-US" b="1" dirty="0"/>
                  <a:t>标准不确定度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间接测量量的</a:t>
                </a:r>
                <a:r>
                  <a:rPr lang="zh-CN" altLang="en-US" b="1" dirty="0"/>
                  <a:t>合成标准不确定度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400" dirty="0"/>
                  <a:t> </a:t>
                </a:r>
              </a:p>
              <a:p>
                <a:endParaRPr lang="en-US" altLang="zh-CN" sz="2400" dirty="0"/>
              </a:p>
              <a:p>
                <a:r>
                  <a:rPr lang="zh-CN" altLang="en-US" dirty="0"/>
                  <a:t>扩展不确定度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79F9BC8-84D1-46F0-980A-DA7ADD95B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436" y="4698839"/>
                <a:ext cx="4572000" cy="1720407"/>
              </a:xfrm>
              <a:prstGeom prst="rect">
                <a:avLst/>
              </a:prstGeom>
              <a:blipFill>
                <a:blip r:embed="rId4"/>
                <a:stretch>
                  <a:fillRect l="-1200" b="-4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左大括号 22">
            <a:extLst>
              <a:ext uri="{FF2B5EF4-FFF2-40B4-BE49-F238E27FC236}">
                <a16:creationId xmlns:a16="http://schemas.microsoft.com/office/drawing/2014/main" id="{AC54EB09-8F64-4157-90DA-D3F6D2C9CFD1}"/>
              </a:ext>
            </a:extLst>
          </p:cNvPr>
          <p:cNvSpPr/>
          <p:nvPr/>
        </p:nvSpPr>
        <p:spPr>
          <a:xfrm>
            <a:off x="2286001" y="4816407"/>
            <a:ext cx="106620" cy="160283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279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流程图: 过程 36">
                <a:extLst>
                  <a:ext uri="{FF2B5EF4-FFF2-40B4-BE49-F238E27FC236}">
                    <a16:creationId xmlns:a16="http://schemas.microsoft.com/office/drawing/2014/main" id="{F92CD79F-43DE-45CD-9939-4CBA890F013B}"/>
                  </a:ext>
                </a:extLst>
              </p:cNvPr>
              <p:cNvSpPr/>
              <p:nvPr/>
            </p:nvSpPr>
            <p:spPr>
              <a:xfrm>
                <a:off x="361002" y="4866217"/>
                <a:ext cx="8552040" cy="1706753"/>
              </a:xfrm>
              <a:prstGeom prst="flowChartProces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7" name="流程图: 过程 36">
                <a:extLst>
                  <a:ext uri="{FF2B5EF4-FFF2-40B4-BE49-F238E27FC236}">
                    <a16:creationId xmlns:a16="http://schemas.microsoft.com/office/drawing/2014/main" id="{F92CD79F-43DE-45CD-9939-4CBA890F0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2" y="4866217"/>
                <a:ext cx="8552040" cy="1706753"/>
              </a:xfrm>
              <a:prstGeom prst="flowChartProcess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726DC462-66A0-427C-BF06-AE85573B9311}"/>
              </a:ext>
            </a:extLst>
          </p:cNvPr>
          <p:cNvSpPr/>
          <p:nvPr/>
        </p:nvSpPr>
        <p:spPr>
          <a:xfrm>
            <a:off x="332594" y="1842069"/>
            <a:ext cx="8552040" cy="2495336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意义？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89" y="879877"/>
            <a:ext cx="5314948" cy="470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3.</a:t>
            </a:r>
            <a:r>
              <a:rPr lang="zh-CN" altLang="en-US" sz="2400" dirty="0"/>
              <a:t>不确定度计算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29FC233-5897-47A4-81BA-B36756ABB1E5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3\6  </a:t>
            </a:r>
            <a:r>
              <a:rPr lang="zh-CN" altLang="en-US" sz="3600" b="1" dirty="0"/>
              <a:t>测量的不确定度</a:t>
            </a:r>
            <a:endParaRPr lang="en-US" altLang="zh-CN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C5E66F1-8D51-40AC-89A8-1B62E744A23C}"/>
                  </a:ext>
                </a:extLst>
              </p:cNvPr>
              <p:cNvSpPr/>
              <p:nvPr/>
            </p:nvSpPr>
            <p:spPr>
              <a:xfrm>
                <a:off x="135089" y="1377978"/>
                <a:ext cx="711705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）各直接测量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量的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>
                    <a:solidFill>
                      <a:schemeClr val="accent1"/>
                    </a:solidFill>
                  </a:rPr>
                  <a:t>,</a:t>
                </a:r>
                <a:r>
                  <a:rPr lang="en-US" altLang="zh-CN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>
                    <a:solidFill>
                      <a:schemeClr val="accent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i="1" dirty="0"/>
              </a:p>
              <a:p>
                <a:endParaRPr lang="en-US" altLang="zh-CN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C5E66F1-8D51-40AC-89A8-1B62E744A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9" y="1377978"/>
                <a:ext cx="7117053" cy="646331"/>
              </a:xfrm>
              <a:prstGeom prst="rect">
                <a:avLst/>
              </a:prstGeom>
              <a:blipFill>
                <a:blip r:embed="rId3"/>
                <a:stretch>
                  <a:fillRect l="-685"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47E24B2-68D1-495A-B108-851D6945E836}"/>
              </a:ext>
            </a:extLst>
          </p:cNvPr>
          <p:cNvCxnSpPr>
            <a:cxnSpLocks/>
          </p:cNvCxnSpPr>
          <p:nvPr/>
        </p:nvCxnSpPr>
        <p:spPr>
          <a:xfrm>
            <a:off x="4258747" y="1569653"/>
            <a:ext cx="4138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4203F3E-5300-4A54-A38C-EC5569E1A2EF}"/>
                  </a:ext>
                </a:extLst>
              </p:cNvPr>
              <p:cNvSpPr/>
              <p:nvPr/>
            </p:nvSpPr>
            <p:spPr>
              <a:xfrm>
                <a:off x="426887" y="1941828"/>
                <a:ext cx="8582024" cy="442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物理量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有限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次独立测量的测量值为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测量仪器的允差为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仪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4203F3E-5300-4A54-A38C-EC5569E1A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87" y="1941828"/>
                <a:ext cx="8582024" cy="442109"/>
              </a:xfrm>
              <a:prstGeom prst="rect">
                <a:avLst/>
              </a:prstGeom>
              <a:blipFill>
                <a:blip r:embed="rId4"/>
                <a:stretch>
                  <a:fillRect l="-568" t="-6944" b="-15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9595F05-4604-454A-A2DA-B8CF334FF00F}"/>
                  </a:ext>
                </a:extLst>
              </p:cNvPr>
              <p:cNvSpPr/>
              <p:nvPr/>
            </p:nvSpPr>
            <p:spPr>
              <a:xfrm>
                <a:off x="188916" y="4385296"/>
                <a:ext cx="743978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）间接测量量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的合成标准不确定度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9595F05-4604-454A-A2DA-B8CF334FF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16" y="4385296"/>
                <a:ext cx="7439783" cy="369332"/>
              </a:xfrm>
              <a:prstGeom prst="rect">
                <a:avLst/>
              </a:prstGeom>
              <a:blipFill>
                <a:blip r:embed="rId5"/>
                <a:stretch>
                  <a:fillRect l="-73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FCC45E2-E92E-4763-97AC-D94F42E4708F}"/>
                  </a:ext>
                </a:extLst>
              </p:cNvPr>
              <p:cNvSpPr/>
              <p:nvPr/>
            </p:nvSpPr>
            <p:spPr>
              <a:xfrm>
                <a:off x="2264896" y="2345283"/>
                <a:ext cx="3771161" cy="1050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FCC45E2-E92E-4763-97AC-D94F42E47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96" y="2345283"/>
                <a:ext cx="3771161" cy="1050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3E81411-6FFE-4879-9258-9028123B7714}"/>
                  </a:ext>
                </a:extLst>
              </p:cNvPr>
              <p:cNvSpPr/>
              <p:nvPr/>
            </p:nvSpPr>
            <p:spPr>
              <a:xfrm>
                <a:off x="454518" y="2534814"/>
                <a:ext cx="124873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3E81411-6FFE-4879-9258-9028123B7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8" y="2534814"/>
                <a:ext cx="1248739" cy="764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176D7A6-56B3-4CED-846A-20061D82A3FB}"/>
              </a:ext>
            </a:extLst>
          </p:cNvPr>
          <p:cNvCxnSpPr>
            <a:cxnSpLocks/>
          </p:cNvCxnSpPr>
          <p:nvPr/>
        </p:nvCxnSpPr>
        <p:spPr>
          <a:xfrm>
            <a:off x="1851010" y="2917066"/>
            <a:ext cx="4138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BFEAD0D-9336-41D8-92F5-5FA8F9DBA65A}"/>
                  </a:ext>
                </a:extLst>
              </p:cNvPr>
              <p:cNvSpPr/>
              <p:nvPr/>
            </p:nvSpPr>
            <p:spPr>
              <a:xfrm>
                <a:off x="2343310" y="3448003"/>
                <a:ext cx="1504579" cy="657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仪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BFEAD0D-9336-41D8-92F5-5FA8F9DBA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310" y="3448003"/>
                <a:ext cx="1504579" cy="6578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0DFF373-77EC-48A0-BD6C-93A2BEFD3CF6}"/>
                  </a:ext>
                </a:extLst>
              </p:cNvPr>
              <p:cNvSpPr/>
              <p:nvPr/>
            </p:nvSpPr>
            <p:spPr>
              <a:xfrm>
                <a:off x="467898" y="3660665"/>
                <a:ext cx="1351075" cy="364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仪</m:t>
                        </m:r>
                      </m:sub>
                    </m:sSub>
                  </m:oMath>
                </a14:m>
                <a:r>
                  <a:rPr lang="zh-CN" altLang="en-US" sz="1400" dirty="0"/>
                  <a:t>（会给出</a:t>
                </a:r>
                <a:r>
                  <a:rPr lang="zh-CN" altLang="en-US" sz="1200" dirty="0"/>
                  <a:t>）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0DFF373-77EC-48A0-BD6C-93A2BEFD3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8" y="3660665"/>
                <a:ext cx="1351075" cy="364395"/>
              </a:xfrm>
              <a:prstGeom prst="rect">
                <a:avLst/>
              </a:prstGeom>
              <a:blipFill>
                <a:blip r:embed="rId9"/>
                <a:stretch>
                  <a:fillRect t="-1695"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1A2E008-5E7C-47ED-B610-B5B80397F671}"/>
              </a:ext>
            </a:extLst>
          </p:cNvPr>
          <p:cNvCxnSpPr>
            <a:cxnSpLocks/>
          </p:cNvCxnSpPr>
          <p:nvPr/>
        </p:nvCxnSpPr>
        <p:spPr>
          <a:xfrm>
            <a:off x="1851010" y="3823925"/>
            <a:ext cx="4138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25DDFCE-2D3F-4F70-90EB-315542A1F564}"/>
                  </a:ext>
                </a:extLst>
              </p:cNvPr>
              <p:cNvSpPr/>
              <p:nvPr/>
            </p:nvSpPr>
            <p:spPr>
              <a:xfrm>
                <a:off x="6091289" y="3099410"/>
                <a:ext cx="2990850" cy="390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25DDFCE-2D3F-4F70-90EB-315542A1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289" y="3099410"/>
                <a:ext cx="2990850" cy="390492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88B44DD-1199-4F10-B458-D3C2B94DC80B}"/>
                  </a:ext>
                </a:extLst>
              </p:cNvPr>
              <p:cNvSpPr/>
              <p:nvPr/>
            </p:nvSpPr>
            <p:spPr>
              <a:xfrm>
                <a:off x="1458269" y="4924612"/>
                <a:ext cx="76857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是和差形式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是积商形式 </a:t>
                </a: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88B44DD-1199-4F10-B458-D3C2B94DC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269" y="4924612"/>
                <a:ext cx="7685731" cy="369332"/>
              </a:xfrm>
              <a:prstGeom prst="rect">
                <a:avLst/>
              </a:prstGeom>
              <a:blipFill>
                <a:blip r:embed="rId11"/>
                <a:stretch>
                  <a:fillRect l="-23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C5AB734-9322-462E-8364-E8C3902B642A}"/>
                  </a:ext>
                </a:extLst>
              </p:cNvPr>
              <p:cNvSpPr/>
              <p:nvPr/>
            </p:nvSpPr>
            <p:spPr>
              <a:xfrm>
                <a:off x="360989" y="5275011"/>
                <a:ext cx="3764862" cy="1169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C5AB734-9322-462E-8364-E8C3902B6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89" y="5275011"/>
                <a:ext cx="3764862" cy="11699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06819B0-7C51-4AB8-9929-488CFDC31AF1}"/>
                  </a:ext>
                </a:extLst>
              </p:cNvPr>
              <p:cNvSpPr/>
              <p:nvPr/>
            </p:nvSpPr>
            <p:spPr>
              <a:xfrm>
                <a:off x="4617058" y="5275011"/>
                <a:ext cx="4124189" cy="1169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06819B0-7C51-4AB8-9929-488CFDC31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58" y="5275011"/>
                <a:ext cx="4124189" cy="1169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左大括号 35">
            <a:extLst>
              <a:ext uri="{FF2B5EF4-FFF2-40B4-BE49-F238E27FC236}">
                <a16:creationId xmlns:a16="http://schemas.microsoft.com/office/drawing/2014/main" id="{89323797-B8C1-42E1-A9EA-6705964E24B1}"/>
              </a:ext>
            </a:extLst>
          </p:cNvPr>
          <p:cNvSpPr/>
          <p:nvPr/>
        </p:nvSpPr>
        <p:spPr>
          <a:xfrm flipH="1">
            <a:off x="6120131" y="2652535"/>
            <a:ext cx="45719" cy="135431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D898F45-BB63-46C4-A426-3B9A55DDA036}"/>
                  </a:ext>
                </a:extLst>
              </p:cNvPr>
              <p:cNvSpPr/>
              <p:nvPr/>
            </p:nvSpPr>
            <p:spPr>
              <a:xfrm>
                <a:off x="4445688" y="5719594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D898F45-BB63-46C4-A426-3B9A55DDA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88" y="5719594"/>
                <a:ext cx="3826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517F18E-A48D-476F-9418-135E4187A4C8}"/>
              </a:ext>
            </a:extLst>
          </p:cNvPr>
          <p:cNvCxnSpPr>
            <a:cxnSpLocks/>
          </p:cNvCxnSpPr>
          <p:nvPr/>
        </p:nvCxnSpPr>
        <p:spPr>
          <a:xfrm>
            <a:off x="4817143" y="5904260"/>
            <a:ext cx="2254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486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流程图: 过程 34">
                <a:extLst>
                  <a:ext uri="{FF2B5EF4-FFF2-40B4-BE49-F238E27FC236}">
                    <a16:creationId xmlns:a16="http://schemas.microsoft.com/office/drawing/2014/main" id="{1A7781BC-4B3B-4B20-927B-E9415D5519CA}"/>
                  </a:ext>
                </a:extLst>
              </p:cNvPr>
              <p:cNvSpPr/>
              <p:nvPr/>
            </p:nvSpPr>
            <p:spPr>
              <a:xfrm>
                <a:off x="143677" y="4815876"/>
                <a:ext cx="8722176" cy="1853865"/>
              </a:xfrm>
              <a:prstGeom prst="flowChartProces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𝐷𝑚𝑔𝐿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/>
                          </a:rPr>
                          <m:t>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积商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流程图: 过程 34">
                <a:extLst>
                  <a:ext uri="{FF2B5EF4-FFF2-40B4-BE49-F238E27FC236}">
                    <a16:creationId xmlns:a16="http://schemas.microsoft.com/office/drawing/2014/main" id="{1A7781BC-4B3B-4B20-927B-E9415D551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77" y="4815876"/>
                <a:ext cx="8722176" cy="1853865"/>
              </a:xfrm>
              <a:prstGeom prst="flowChartProcess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36EF130D-8CC6-4734-800B-502B55E9D3FC}"/>
              </a:ext>
            </a:extLst>
          </p:cNvPr>
          <p:cNvSpPr/>
          <p:nvPr/>
        </p:nvSpPr>
        <p:spPr>
          <a:xfrm>
            <a:off x="143677" y="1329645"/>
            <a:ext cx="8722176" cy="265068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82F081CC-E48B-4F4D-995C-ECBFDEA3C42C}"/>
              </a:ext>
            </a:extLst>
          </p:cNvPr>
          <p:cNvSpPr/>
          <p:nvPr/>
        </p:nvSpPr>
        <p:spPr>
          <a:xfrm flipH="1">
            <a:off x="5964071" y="2628900"/>
            <a:ext cx="87105" cy="113855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3677" y="164344"/>
                <a:ext cx="7886700" cy="5820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举例  </a:t>
                </a:r>
                <a:r>
                  <a:rPr lang="zh-CN" altLang="en-US" sz="2000" dirty="0"/>
                  <a:t>计算间接测量量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𝐷𝑚𝑔𝐿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000" i="1">
                            <a:latin typeface="Cambria Math"/>
                          </a:rPr>
                          <m:t>𝛿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zh-CN" altLang="en-US" sz="2000" dirty="0"/>
                  <a:t>的不确定度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677" y="164344"/>
                <a:ext cx="7886700" cy="582083"/>
              </a:xfrm>
              <a:blipFill>
                <a:blip r:embed="rId4"/>
                <a:stretch>
                  <a:fillRect l="-1624" t="-21053" b="-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C67E102-0592-444A-9AF9-F3438FCAF5A0}"/>
                  </a:ext>
                </a:extLst>
              </p:cNvPr>
              <p:cNvSpPr/>
              <p:nvPr/>
            </p:nvSpPr>
            <p:spPr>
              <a:xfrm>
                <a:off x="327604" y="844065"/>
                <a:ext cx="52145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第一步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先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求出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dirty="0"/>
                  <a:t> ,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C67E102-0592-444A-9AF9-F3438FCAF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04" y="844065"/>
                <a:ext cx="5214504" cy="369332"/>
              </a:xfrm>
              <a:prstGeom prst="rect">
                <a:avLst/>
              </a:prstGeom>
              <a:blipFill>
                <a:blip r:embed="rId5"/>
                <a:stretch>
                  <a:fillRect l="-46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BACC905-E58B-49A4-8E3D-3A39A98F3E58}"/>
                  </a:ext>
                </a:extLst>
              </p:cNvPr>
              <p:cNvSpPr/>
              <p:nvPr/>
            </p:nvSpPr>
            <p:spPr>
              <a:xfrm>
                <a:off x="217637" y="1469180"/>
                <a:ext cx="124143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/>
                  <a:t>以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zh-CN" altLang="en-US" sz="1600" dirty="0"/>
                  <a:t>为例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BACC905-E58B-49A4-8E3D-3A39A98F3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37" y="1469180"/>
                <a:ext cx="1241430" cy="338554"/>
              </a:xfrm>
              <a:prstGeom prst="rect">
                <a:avLst/>
              </a:prstGeom>
              <a:blipFill>
                <a:blip r:embed="rId6"/>
                <a:stretch>
                  <a:fillRect l="-2956" t="-5357" r="-1478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6929E25C-955A-4457-9F00-9420EFBEE8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8789329"/>
                  </p:ext>
                </p:extLst>
              </p:nvPr>
            </p:nvGraphicFramePr>
            <p:xfrm>
              <a:off x="1459067" y="1450042"/>
              <a:ext cx="5909627" cy="71809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3221">
                      <a:extLst>
                        <a:ext uri="{9D8B030D-6E8A-4147-A177-3AD203B41FA5}">
                          <a16:colId xmlns:a16="http://schemas.microsoft.com/office/drawing/2014/main" val="738486921"/>
                        </a:ext>
                      </a:extLst>
                    </a:gridCol>
                    <a:gridCol w="867335">
                      <a:extLst>
                        <a:ext uri="{9D8B030D-6E8A-4147-A177-3AD203B41FA5}">
                          <a16:colId xmlns:a16="http://schemas.microsoft.com/office/drawing/2014/main" val="2577631368"/>
                        </a:ext>
                      </a:extLst>
                    </a:gridCol>
                    <a:gridCol w="907677">
                      <a:extLst>
                        <a:ext uri="{9D8B030D-6E8A-4147-A177-3AD203B41FA5}">
                          <a16:colId xmlns:a16="http://schemas.microsoft.com/office/drawing/2014/main" val="2081772045"/>
                        </a:ext>
                      </a:extLst>
                    </a:gridCol>
                    <a:gridCol w="907676">
                      <a:extLst>
                        <a:ext uri="{9D8B030D-6E8A-4147-A177-3AD203B41FA5}">
                          <a16:colId xmlns:a16="http://schemas.microsoft.com/office/drawing/2014/main" val="4192872278"/>
                        </a:ext>
                      </a:extLst>
                    </a:gridCol>
                    <a:gridCol w="853889">
                      <a:extLst>
                        <a:ext uri="{9D8B030D-6E8A-4147-A177-3AD203B41FA5}">
                          <a16:colId xmlns:a16="http://schemas.microsoft.com/office/drawing/2014/main" val="210061448"/>
                        </a:ext>
                      </a:extLst>
                    </a:gridCol>
                    <a:gridCol w="969829">
                      <a:extLst>
                        <a:ext uri="{9D8B030D-6E8A-4147-A177-3AD203B41FA5}">
                          <a16:colId xmlns:a16="http://schemas.microsoft.com/office/drawing/2014/main" val="1619931257"/>
                        </a:ext>
                      </a:extLst>
                    </a:gridCol>
                  </a:tblGrid>
                  <a:tr h="3590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测量次数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9465986"/>
                      </a:ext>
                    </a:extLst>
                  </a:tr>
                  <a:tr h="3590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CN" sz="1600" i="1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kern="12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mm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1575.3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noProof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1575.8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noProof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1574.3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noProof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1578.2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noProof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1578.3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82546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6929E25C-955A-4457-9F00-9420EFBEE8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8789329"/>
                  </p:ext>
                </p:extLst>
              </p:nvPr>
            </p:nvGraphicFramePr>
            <p:xfrm>
              <a:off x="1459067" y="1450042"/>
              <a:ext cx="5909627" cy="71809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3221">
                      <a:extLst>
                        <a:ext uri="{9D8B030D-6E8A-4147-A177-3AD203B41FA5}">
                          <a16:colId xmlns:a16="http://schemas.microsoft.com/office/drawing/2014/main" val="738486921"/>
                        </a:ext>
                      </a:extLst>
                    </a:gridCol>
                    <a:gridCol w="867335">
                      <a:extLst>
                        <a:ext uri="{9D8B030D-6E8A-4147-A177-3AD203B41FA5}">
                          <a16:colId xmlns:a16="http://schemas.microsoft.com/office/drawing/2014/main" val="2577631368"/>
                        </a:ext>
                      </a:extLst>
                    </a:gridCol>
                    <a:gridCol w="907677">
                      <a:extLst>
                        <a:ext uri="{9D8B030D-6E8A-4147-A177-3AD203B41FA5}">
                          <a16:colId xmlns:a16="http://schemas.microsoft.com/office/drawing/2014/main" val="2081772045"/>
                        </a:ext>
                      </a:extLst>
                    </a:gridCol>
                    <a:gridCol w="907676">
                      <a:extLst>
                        <a:ext uri="{9D8B030D-6E8A-4147-A177-3AD203B41FA5}">
                          <a16:colId xmlns:a16="http://schemas.microsoft.com/office/drawing/2014/main" val="4192872278"/>
                        </a:ext>
                      </a:extLst>
                    </a:gridCol>
                    <a:gridCol w="853889">
                      <a:extLst>
                        <a:ext uri="{9D8B030D-6E8A-4147-A177-3AD203B41FA5}">
                          <a16:colId xmlns:a16="http://schemas.microsoft.com/office/drawing/2014/main" val="210061448"/>
                        </a:ext>
                      </a:extLst>
                    </a:gridCol>
                    <a:gridCol w="969829">
                      <a:extLst>
                        <a:ext uri="{9D8B030D-6E8A-4147-A177-3AD203B41FA5}">
                          <a16:colId xmlns:a16="http://schemas.microsoft.com/office/drawing/2014/main" val="1619931257"/>
                        </a:ext>
                      </a:extLst>
                    </a:gridCol>
                  </a:tblGrid>
                  <a:tr h="3590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测量次数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2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3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4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5</a:t>
                          </a:r>
                          <a:endParaRPr lang="zh-CN" altLang="en-US" sz="160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9465986"/>
                      </a:ext>
                    </a:extLst>
                  </a:tr>
                  <a:tr h="35904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35" t="-106780" r="-322609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1575.3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noProof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1575.8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noProof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1574.3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noProof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1578.2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noProof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1578.3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82546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C5B465C-34B9-4545-9133-250F70EA851B}"/>
                  </a:ext>
                </a:extLst>
              </p:cNvPr>
              <p:cNvSpPr/>
              <p:nvPr/>
            </p:nvSpPr>
            <p:spPr>
              <a:xfrm>
                <a:off x="143677" y="3288617"/>
                <a:ext cx="1768689" cy="4031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仪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0.50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C5B465C-34B9-4545-9133-250F70EA8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77" y="3288617"/>
                <a:ext cx="1768689" cy="403187"/>
              </a:xfrm>
              <a:prstGeom prst="rect">
                <a:avLst/>
              </a:prstGeom>
              <a:blipFill>
                <a:blip r:embed="rId8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B3AB042-C86C-4DD9-8D39-2571E50EE854}"/>
                  </a:ext>
                </a:extLst>
              </p:cNvPr>
              <p:cNvSpPr/>
              <p:nvPr/>
            </p:nvSpPr>
            <p:spPr>
              <a:xfrm>
                <a:off x="-179251" y="2577314"/>
                <a:ext cx="2290967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6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576</m:t>
                      </m:r>
                      <m:r>
                        <m:rPr>
                          <m:nor/>
                        </m:rPr>
                        <a:rPr lang="en-US" altLang="zh-CN" sz="1600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38</m:t>
                      </m:r>
                      <m:r>
                        <m:rPr>
                          <m:sty m:val="p"/>
                        </m:rPr>
                        <a:rPr lang="en-US" altLang="zh-CN" sz="1600" i="1" dirty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0" defTabSz="914400"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B3AB042-C86C-4DD9-8D39-2571E50EE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251" y="2577314"/>
                <a:ext cx="2290967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D01497D-8A53-4DB6-8A3C-2CDF97C4B26F}"/>
                  </a:ext>
                </a:extLst>
              </p:cNvPr>
              <p:cNvSpPr/>
              <p:nvPr/>
            </p:nvSpPr>
            <p:spPr>
              <a:xfrm>
                <a:off x="2111716" y="2465657"/>
                <a:ext cx="4447206" cy="593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d>
                              <m:d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5−1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 dirty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altLang="zh-CN" sz="16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0.8</m:t>
                    </m:r>
                    <m:r>
                      <m:rPr>
                        <m:nor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zh-CN" alt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D01497D-8A53-4DB6-8A3C-2CDF97C4B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716" y="2465657"/>
                <a:ext cx="4447206" cy="5934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7CD16E8-AF05-48FD-9660-C503252424BB}"/>
                  </a:ext>
                </a:extLst>
              </p:cNvPr>
              <p:cNvSpPr/>
              <p:nvPr/>
            </p:nvSpPr>
            <p:spPr>
              <a:xfrm>
                <a:off x="2111716" y="3174581"/>
                <a:ext cx="2768835" cy="606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0.50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mm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=0.29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7CD16E8-AF05-48FD-9660-C50325242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716" y="3174581"/>
                <a:ext cx="2768835" cy="606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CADCD5E-B862-45CE-9D1C-2B58DA095AFC}"/>
                  </a:ext>
                </a:extLst>
              </p:cNvPr>
              <p:cNvSpPr/>
              <p:nvPr/>
            </p:nvSpPr>
            <p:spPr>
              <a:xfrm>
                <a:off x="6145648" y="2862825"/>
                <a:ext cx="2611099" cy="636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=0.9</m:t>
                      </m:r>
                      <m:r>
                        <m:rPr>
                          <m:sty m:val="p"/>
                        </m:rP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CADCD5E-B862-45CE-9D1C-2B58DA095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648" y="2862825"/>
                <a:ext cx="2611099" cy="6367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DD40579-3635-4F5D-8586-5E43A9872666}"/>
              </a:ext>
            </a:extLst>
          </p:cNvPr>
          <p:cNvCxnSpPr>
            <a:cxnSpLocks/>
          </p:cNvCxnSpPr>
          <p:nvPr/>
        </p:nvCxnSpPr>
        <p:spPr>
          <a:xfrm>
            <a:off x="1885155" y="2760767"/>
            <a:ext cx="226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EB741F-4D77-4C59-A499-C288B9385171}"/>
              </a:ext>
            </a:extLst>
          </p:cNvPr>
          <p:cNvCxnSpPr>
            <a:cxnSpLocks/>
          </p:cNvCxnSpPr>
          <p:nvPr/>
        </p:nvCxnSpPr>
        <p:spPr>
          <a:xfrm>
            <a:off x="1885155" y="3499538"/>
            <a:ext cx="226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7C6995F-C4A3-46B3-BCDF-64D276F3BEB9}"/>
                  </a:ext>
                </a:extLst>
              </p:cNvPr>
              <p:cNvSpPr/>
              <p:nvPr/>
            </p:nvSpPr>
            <p:spPr>
              <a:xfrm>
                <a:off x="217637" y="4074126"/>
                <a:ext cx="7989816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第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二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步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m:rPr>
                          <m:nor/>
                        </m:rPr>
                        <a:rPr lang="zh-CN" altLang="en-US" dirty="0"/>
                        <m:t>间接测量量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/>
                        </a:rPr>
                        <m:t>𝛿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𝐷𝑚𝑔𝐿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dirty="0"/>
                        <m:t>的合成标准不确定度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7C6995F-C4A3-46B3-BCDF-64D276F3B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37" y="4074126"/>
                <a:ext cx="7989816" cy="6127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FDB8A8E-8F14-4370-9691-616D573B4802}"/>
                  </a:ext>
                </a:extLst>
              </p:cNvPr>
              <p:cNvSpPr/>
              <p:nvPr/>
            </p:nvSpPr>
            <p:spPr>
              <a:xfrm>
                <a:off x="1216536" y="5227999"/>
                <a:ext cx="8334081" cy="1373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ad>
                        <m:radPr>
                          <m:deg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600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6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>
                                              <a:latin typeface="Cambria Math"/>
                                            </a:rPr>
                                            <m:t>𝛿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num>
                                    <m:den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i="1">
                                              <a:latin typeface="Cambria Math"/>
                                            </a:rPr>
                                            <m:t>𝛿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FDB8A8E-8F14-4370-9691-616D573B4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536" y="5227999"/>
                <a:ext cx="8334081" cy="13738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6EE8CE3-7D55-44DB-BABD-B8D6CDB53B1B}"/>
                  </a:ext>
                </a:extLst>
              </p:cNvPr>
              <p:cNvSpPr/>
              <p:nvPr/>
            </p:nvSpPr>
            <p:spPr>
              <a:xfrm>
                <a:off x="95087" y="5407958"/>
                <a:ext cx="2242898" cy="1211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=1.92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6EE8CE3-7D55-44DB-BABD-B8D6CDB53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7" y="5407958"/>
                <a:ext cx="2242898" cy="12113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864093B-A211-493D-8E5C-AD0A3CBB1E87}"/>
              </a:ext>
            </a:extLst>
          </p:cNvPr>
          <p:cNvCxnSpPr>
            <a:cxnSpLocks/>
          </p:cNvCxnSpPr>
          <p:nvPr/>
        </p:nvCxnSpPr>
        <p:spPr>
          <a:xfrm>
            <a:off x="1589450" y="5706882"/>
            <a:ext cx="226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DC463B60-EAFA-4D9C-8CC5-DD92CE2E10E5}"/>
                  </a:ext>
                </a:extLst>
              </p:cNvPr>
              <p:cNvSpPr/>
              <p:nvPr/>
            </p:nvSpPr>
            <p:spPr>
              <a:xfrm>
                <a:off x="170293" y="4815877"/>
                <a:ext cx="830443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积商形式</a:t>
                </a:r>
                <a:r>
                  <a:rPr lang="zh-CN" altLang="en-US" sz="2000" dirty="0"/>
                  <a:t>，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altLang="zh-CN" i="1">
                        <a:latin typeface="Cambria Math"/>
                      </a:rPr>
                      <m:t>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DC463B60-EAFA-4D9C-8CC5-DD92CE2E1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93" y="4815877"/>
                <a:ext cx="8304438" cy="400110"/>
              </a:xfrm>
              <a:prstGeom prst="rect">
                <a:avLst/>
              </a:prstGeom>
              <a:blipFill>
                <a:blip r:embed="rId16"/>
                <a:stretch>
                  <a:fillRect l="-220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968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908" y="1565245"/>
                <a:ext cx="7816102" cy="43716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小结：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zh-CN" altLang="en-US" sz="2400" dirty="0"/>
                  <a:t>不确定度是一个数，定量描述误差（限值）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计算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直接</a:t>
                </a:r>
                <a:r>
                  <a:rPr lang="zh-CN" altLang="en-US" sz="2400" dirty="0"/>
                  <a:t>测量量的标准不确定度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计算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间接</a:t>
                </a:r>
                <a:r>
                  <a:rPr lang="zh-CN" altLang="en-US" sz="2400" dirty="0"/>
                  <a:t>测量量的合成标准不确定度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3200" dirty="0"/>
                  <a:t> 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908" y="1565245"/>
                <a:ext cx="7816102" cy="4371631"/>
              </a:xfrm>
              <a:blipFill>
                <a:blip r:embed="rId2"/>
                <a:stretch>
                  <a:fillRect l="-1560" t="-2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8A2CBFCA-3531-4225-B93A-46FA0D4E3B7C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3\6  </a:t>
            </a:r>
            <a:r>
              <a:rPr lang="zh-CN" altLang="en-US" sz="3600" b="1" dirty="0"/>
              <a:t>测量的不确定度</a:t>
            </a:r>
            <a:endParaRPr lang="en-US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401224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EC663C-B895-4E56-8821-D12BA034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30" y="1639618"/>
            <a:ext cx="9556274" cy="2782207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9D4956AF-4B38-481F-90A4-450ECA269F2D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4\6  </a:t>
            </a:r>
            <a:r>
              <a:rPr lang="zh-CN" altLang="en-US" sz="3600" b="1" dirty="0"/>
              <a:t>有效数字</a:t>
            </a:r>
            <a:endParaRPr lang="en-US" altLang="zh-CN" sz="36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B23662-F635-402C-8627-B3047C135342}"/>
              </a:ext>
            </a:extLst>
          </p:cNvPr>
          <p:cNvSpPr/>
          <p:nvPr/>
        </p:nvSpPr>
        <p:spPr>
          <a:xfrm>
            <a:off x="3137246" y="993287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一起来读数</a:t>
            </a:r>
            <a:endParaRPr lang="en-US" altLang="zh-CN" sz="3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64E2EC-CC03-4E81-9C69-999B78701A90}"/>
              </a:ext>
            </a:extLst>
          </p:cNvPr>
          <p:cNvSpPr/>
          <p:nvPr/>
        </p:nvSpPr>
        <p:spPr>
          <a:xfrm>
            <a:off x="1714500" y="4390057"/>
            <a:ext cx="5715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直读获得的准确数字：     ？（单位）</a:t>
            </a:r>
          </a:p>
          <a:p>
            <a:r>
              <a:rPr lang="zh-CN" altLang="en-US" sz="2800" dirty="0"/>
              <a:t>估读得到的数字：              ？（单位）</a:t>
            </a:r>
            <a:endParaRPr lang="en-US" altLang="zh-CN" sz="2800" dirty="0"/>
          </a:p>
          <a:p>
            <a:r>
              <a:rPr lang="zh-CN" altLang="en-US" sz="2800" dirty="0"/>
              <a:t>加起来得到结果数字：     ？（单位）</a:t>
            </a:r>
            <a:endParaRPr lang="en-US" altLang="zh-CN" sz="2800" dirty="0"/>
          </a:p>
          <a:p>
            <a:r>
              <a:rPr lang="zh-CN" altLang="en-US" sz="2800" dirty="0"/>
              <a:t>结果一共有几位数字：     ？</a:t>
            </a:r>
          </a:p>
        </p:txBody>
      </p:sp>
    </p:spTree>
    <p:extLst>
      <p:ext uri="{BB962C8B-B14F-4D97-AF65-F5344CB8AC3E}">
        <p14:creationId xmlns:p14="http://schemas.microsoft.com/office/powerpoint/2010/main" val="3975918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132"/>
            <a:ext cx="7886700" cy="3649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有效数字概念</a:t>
            </a:r>
            <a:r>
              <a:rPr lang="en-US" altLang="zh-CN" dirty="0"/>
              <a:t>p17</a:t>
            </a:r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2400" dirty="0"/>
              <a:t>可靠数字：通过直读获得的准确数字</a:t>
            </a:r>
          </a:p>
          <a:p>
            <a:r>
              <a:rPr lang="zh-CN" altLang="en-US" sz="2400" dirty="0"/>
              <a:t>存疑数字：通过估读得到的数字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有效数字</a:t>
            </a:r>
            <a:r>
              <a:rPr lang="zh-CN" altLang="en-US" sz="2400" dirty="0"/>
              <a:t>：测量值的可靠数加上一位存疑数的全部数字</a:t>
            </a:r>
            <a:endParaRPr lang="en-US" altLang="zh-CN" sz="2400" dirty="0"/>
          </a:p>
          <a:p>
            <a:r>
              <a:rPr lang="zh-CN" altLang="en-US" sz="2400" dirty="0"/>
              <a:t>有效数字的有效</a:t>
            </a:r>
            <a:r>
              <a:rPr lang="zh-CN" altLang="en-US" sz="2400" dirty="0">
                <a:solidFill>
                  <a:srgbClr val="FF0000"/>
                </a:solidFill>
              </a:rPr>
              <a:t>位数</a:t>
            </a:r>
            <a:r>
              <a:rPr lang="zh-CN" altLang="en-US" sz="2400" dirty="0"/>
              <a:t>：其</a:t>
            </a:r>
            <a:r>
              <a:rPr lang="zh-CN" altLang="en-US" sz="2400" dirty="0">
                <a:solidFill>
                  <a:srgbClr val="FF0000"/>
                </a:solidFill>
              </a:rPr>
              <a:t>总位数</a:t>
            </a:r>
            <a:r>
              <a:rPr lang="zh-CN" altLang="en-US" sz="2400" dirty="0"/>
              <a:t>称为该测量的有效位数（从左数第一个不为</a:t>
            </a:r>
            <a:r>
              <a:rPr lang="en-US" altLang="zh-CN" sz="2400" dirty="0"/>
              <a:t>0</a:t>
            </a:r>
            <a:r>
              <a:rPr lang="zh-CN" altLang="en-US" sz="2400" dirty="0"/>
              <a:t>的数字开始数位数）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EC663C-B895-4E56-8821-D12BA034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6" y="4799636"/>
            <a:ext cx="4998089" cy="145514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9D4956AF-4B38-481F-90A4-450ECA269F2D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4\6  </a:t>
            </a:r>
            <a:r>
              <a:rPr lang="zh-CN" altLang="en-US" sz="3600" b="1" dirty="0"/>
              <a:t>有效数字</a:t>
            </a:r>
            <a:endParaRPr lang="en-US" altLang="zh-CN" sz="36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2F8AA7-2C93-42C3-BD62-8DF461C5B791}"/>
              </a:ext>
            </a:extLst>
          </p:cNvPr>
          <p:cNvSpPr/>
          <p:nvPr/>
        </p:nvSpPr>
        <p:spPr>
          <a:xfrm>
            <a:off x="5528733" y="4785192"/>
            <a:ext cx="31579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可靠数字：</a:t>
            </a:r>
            <a:r>
              <a:rPr lang="en-US" altLang="zh-CN" sz="2400" dirty="0"/>
              <a:t>7.3  cm</a:t>
            </a:r>
            <a:endParaRPr lang="zh-CN" altLang="en-US" sz="2400" dirty="0"/>
          </a:p>
          <a:p>
            <a:r>
              <a:rPr lang="zh-CN" altLang="en-US" sz="2400" dirty="0"/>
              <a:t>存疑数字：</a:t>
            </a:r>
            <a:r>
              <a:rPr lang="en-US" altLang="zh-CN" sz="2400" dirty="0"/>
              <a:t>0.05cm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有效数字</a:t>
            </a:r>
            <a:r>
              <a:rPr lang="zh-CN" altLang="en-US" sz="2400" dirty="0"/>
              <a:t>：</a:t>
            </a:r>
            <a:r>
              <a:rPr lang="en-US" altLang="zh-CN" sz="2400" dirty="0"/>
              <a:t>7.35mm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有效位数</a:t>
            </a:r>
            <a:r>
              <a:rPr lang="zh-CN" altLang="en-US" sz="2400" dirty="0"/>
              <a:t>：</a:t>
            </a:r>
            <a:r>
              <a:rPr lang="en-US" altLang="zh-CN" sz="2400" dirty="0"/>
              <a:t>3</a:t>
            </a:r>
            <a:r>
              <a:rPr lang="zh-CN" altLang="en-US" sz="2400" dirty="0"/>
              <a:t>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57D511-5463-4B82-B3E7-609158711E66}"/>
              </a:ext>
            </a:extLst>
          </p:cNvPr>
          <p:cNvSpPr/>
          <p:nvPr/>
        </p:nvSpPr>
        <p:spPr>
          <a:xfrm>
            <a:off x="251459" y="4549618"/>
            <a:ext cx="8641081" cy="2144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88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02C1C16-F5EF-4107-B7FB-F118BAD29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25"/>
          <a:stretch/>
        </p:blipFill>
        <p:spPr>
          <a:xfrm>
            <a:off x="-416211" y="-211666"/>
            <a:ext cx="9976421" cy="52239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18328D-9C32-4F25-9CB1-C45D21B2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448" y="5422742"/>
            <a:ext cx="3384472" cy="2864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1CAEFE-D5E9-4F60-B8A5-B512FF51A294}"/>
              </a:ext>
            </a:extLst>
          </p:cNvPr>
          <p:cNvSpPr/>
          <p:nvPr/>
        </p:nvSpPr>
        <p:spPr>
          <a:xfrm>
            <a:off x="270933" y="5408071"/>
            <a:ext cx="41588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可靠数字：</a:t>
            </a:r>
          </a:p>
          <a:p>
            <a:r>
              <a:rPr lang="zh-CN" altLang="en-US" dirty="0"/>
              <a:t>存疑数字：游标卡尺不“孤独”，</a:t>
            </a:r>
            <a:r>
              <a:rPr lang="en-US" altLang="zh-CN" dirty="0"/>
              <a:t>why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有效数字</a:t>
            </a:r>
            <a:r>
              <a:rPr lang="zh-CN" altLang="en-US" dirty="0"/>
              <a:t>：</a:t>
            </a:r>
            <a:r>
              <a:rPr lang="en-US" altLang="zh-CN" dirty="0"/>
              <a:t>13.32mm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有效位数</a:t>
            </a:r>
            <a:r>
              <a:rPr lang="zh-CN" altLang="en-US" dirty="0"/>
              <a:t>： </a:t>
            </a:r>
            <a:r>
              <a:rPr lang="en-US" altLang="zh-CN" dirty="0"/>
              <a:t>4</a:t>
            </a:r>
            <a:r>
              <a:rPr lang="zh-CN" altLang="en-US" dirty="0"/>
              <a:t>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9A3437-F313-48E6-B111-216C72E2760D}"/>
              </a:ext>
            </a:extLst>
          </p:cNvPr>
          <p:cNvSpPr/>
          <p:nvPr/>
        </p:nvSpPr>
        <p:spPr>
          <a:xfrm>
            <a:off x="5142653" y="5814470"/>
            <a:ext cx="3730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记录数据可不可以写成</a:t>
            </a:r>
            <a:r>
              <a:rPr lang="en-US" altLang="zh-CN" dirty="0"/>
              <a:t>13.320mm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A8B09E-E5F4-40A0-A287-32C1A46C98F2}"/>
              </a:ext>
            </a:extLst>
          </p:cNvPr>
          <p:cNvSpPr/>
          <p:nvPr/>
        </p:nvSpPr>
        <p:spPr>
          <a:xfrm>
            <a:off x="177800" y="5317067"/>
            <a:ext cx="464312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956174-4ABB-4B01-8347-F56D25632A03}"/>
              </a:ext>
            </a:extLst>
          </p:cNvPr>
          <p:cNvSpPr/>
          <p:nvPr/>
        </p:nvSpPr>
        <p:spPr>
          <a:xfrm>
            <a:off x="4820920" y="5311032"/>
            <a:ext cx="4158827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58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17" y="1405466"/>
            <a:ext cx="5094817" cy="4707467"/>
          </a:xfrm>
        </p:spPr>
        <p:txBody>
          <a:bodyPr>
            <a:normAutofit/>
          </a:bodyPr>
          <a:lstStyle/>
          <a:p>
            <a:r>
              <a:rPr lang="zh-CN" altLang="en-US" sz="2200" dirty="0"/>
              <a:t>物理实验是用实验的方法去观察、分析和研究物理现象和物理规律。</a:t>
            </a:r>
            <a:endParaRPr lang="en-US" altLang="zh-CN" sz="2200" dirty="0"/>
          </a:p>
          <a:p>
            <a:r>
              <a:rPr lang="zh-CN" altLang="en-US" sz="2200" dirty="0"/>
              <a:t>物理实验是探索性的科学实验研究的浓缩与提炼。在实验思想、实验方法和实验手段等方面是其他科学实验的基础。</a:t>
            </a:r>
            <a:endParaRPr lang="en-US" altLang="zh-CN" sz="2200" dirty="0"/>
          </a:p>
          <a:p>
            <a:r>
              <a:rPr lang="zh-CN" altLang="en-US" sz="2200" dirty="0"/>
              <a:t>物理实验不仅可以加深大家对理论的理解，更重要的是可使同学在基本的实验知识，在实验方法和实验技能诸方面得到较为系统、严格的训练，培养学生基本的实 验能力、良好的实验习惯、严谨的科学风尚和优秀的品质，为今后的学习和工作打下良好的科学基础。</a:t>
            </a:r>
            <a:endParaRPr lang="en-US" altLang="zh-CN" sz="22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CFB9B5A-441D-43FD-B5B3-14D7E1F8E74A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1\6  </a:t>
            </a:r>
            <a:r>
              <a:rPr lang="zh-CN" altLang="en-US" sz="3600" b="1" dirty="0"/>
              <a:t>物理实验课目的</a:t>
            </a:r>
            <a:endParaRPr lang="en-US" altLang="zh-CN" sz="36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5B6D8B-783C-4D3B-ABC7-4EBECA8B8478}"/>
              </a:ext>
            </a:extLst>
          </p:cNvPr>
          <p:cNvSpPr/>
          <p:nvPr/>
        </p:nvSpPr>
        <p:spPr>
          <a:xfrm>
            <a:off x="6177180" y="1309133"/>
            <a:ext cx="2594285" cy="371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、自学能力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2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、动手能力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3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、解决问题的能力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4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、科学研究的目的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5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、严谨的科学态度</a:t>
            </a:r>
            <a:endParaRPr lang="en-US" altLang="zh-CN" sz="2000" b="1" dirty="0"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仿宋" pitchFamily="49" charset="-122"/>
                <a:ea typeface="仿宋" pitchFamily="49" charset="-122"/>
              </a:rPr>
              <a:t>6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、优良的品质：遵守实验室规章制度，团结合作。</a:t>
            </a:r>
          </a:p>
        </p:txBody>
      </p:sp>
    </p:spTree>
    <p:extLst>
      <p:ext uri="{BB962C8B-B14F-4D97-AF65-F5344CB8AC3E}">
        <p14:creationId xmlns:p14="http://schemas.microsoft.com/office/powerpoint/2010/main" val="393443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83" y="867337"/>
            <a:ext cx="7886700" cy="1723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2.</a:t>
            </a:r>
            <a:r>
              <a:rPr lang="zh-CN" altLang="en-US" sz="2400" dirty="0"/>
              <a:t>为什么要重视位数</a:t>
            </a:r>
            <a:r>
              <a:rPr lang="en-US" altLang="zh-CN" sz="2400" dirty="0"/>
              <a:t>p17</a:t>
            </a:r>
            <a:endParaRPr lang="en-US" altLang="zh-CN" sz="1800" dirty="0"/>
          </a:p>
          <a:p>
            <a:r>
              <a:rPr lang="zh-CN" altLang="en-US" sz="2000" dirty="0"/>
              <a:t>有效数字的位数多少直接反映测量的准确度。有效位数越多，表明测量的准确度越高。如</a:t>
            </a:r>
            <a:r>
              <a:rPr lang="en-US" altLang="zh-CN" sz="2000" dirty="0"/>
              <a:t>23.4cm</a:t>
            </a:r>
            <a:r>
              <a:rPr lang="zh-CN" altLang="en-US" sz="2000" dirty="0"/>
              <a:t>表述误差在</a:t>
            </a:r>
            <a:r>
              <a:rPr lang="en-US" altLang="zh-CN" sz="2000" dirty="0"/>
              <a:t>23.3cm-23.5cm</a:t>
            </a:r>
            <a:r>
              <a:rPr lang="zh-CN" altLang="en-US" sz="2000" dirty="0"/>
              <a:t>之间，而</a:t>
            </a:r>
            <a:r>
              <a:rPr lang="en-US" altLang="zh-CN" sz="2000" dirty="0"/>
              <a:t>23.40cm</a:t>
            </a:r>
            <a:r>
              <a:rPr lang="zh-CN" altLang="en-US" sz="2000" dirty="0"/>
              <a:t>表述误差在</a:t>
            </a:r>
            <a:r>
              <a:rPr lang="en-US" altLang="zh-CN" sz="2000" dirty="0"/>
              <a:t>23.39cm-23.41cm</a:t>
            </a:r>
            <a:r>
              <a:rPr lang="zh-CN" altLang="en-US" sz="2000" dirty="0"/>
              <a:t>之间。</a:t>
            </a:r>
            <a:r>
              <a:rPr lang="zh-CN" altLang="en-US" sz="2000" dirty="0">
                <a:solidFill>
                  <a:schemeClr val="accent1"/>
                </a:solidFill>
              </a:rPr>
              <a:t>数据的有效数字后面不能任意增加或减去</a:t>
            </a:r>
            <a:r>
              <a:rPr lang="en-US" altLang="zh-CN" sz="2000" dirty="0">
                <a:solidFill>
                  <a:schemeClr val="accent1"/>
                </a:solidFill>
              </a:rPr>
              <a:t>0</a:t>
            </a:r>
            <a:r>
              <a:rPr lang="zh-CN" altLang="en-US" sz="2000" dirty="0">
                <a:solidFill>
                  <a:schemeClr val="accent1"/>
                </a:solidFill>
              </a:rPr>
              <a:t>。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D4956AF-4B38-481F-90A4-450ECA269F2D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4\6  </a:t>
            </a:r>
            <a:r>
              <a:rPr lang="zh-CN" altLang="en-US" sz="3600" b="1" dirty="0"/>
              <a:t>有效数字</a:t>
            </a:r>
            <a:endParaRPr lang="en-US" altLang="zh-CN" sz="36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2F8AA7-2C93-42C3-BD62-8DF461C5B791}"/>
              </a:ext>
            </a:extLst>
          </p:cNvPr>
          <p:cNvSpPr/>
          <p:nvPr/>
        </p:nvSpPr>
        <p:spPr>
          <a:xfrm>
            <a:off x="4991497" y="2651423"/>
            <a:ext cx="32181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有效数字</a:t>
            </a:r>
            <a:r>
              <a:rPr lang="zh-CN" altLang="en-US" sz="2000" dirty="0"/>
              <a:t>：</a:t>
            </a:r>
            <a:r>
              <a:rPr lang="en-US" altLang="zh-CN" sz="2000" dirty="0"/>
              <a:t>13.32mm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有效位数</a:t>
            </a:r>
            <a:r>
              <a:rPr lang="zh-CN" altLang="en-US" sz="2000" dirty="0"/>
              <a:t>：</a:t>
            </a:r>
            <a:r>
              <a:rPr lang="en-US" altLang="zh-CN" sz="2000" dirty="0"/>
              <a:t>4</a:t>
            </a:r>
            <a:r>
              <a:rPr lang="zh-CN" altLang="en-US" sz="2000" dirty="0"/>
              <a:t>位</a:t>
            </a:r>
            <a:endParaRPr lang="en-US" altLang="zh-CN" sz="2000" dirty="0"/>
          </a:p>
          <a:p>
            <a:r>
              <a:rPr lang="en-US" altLang="zh-CN" sz="2000" dirty="0"/>
              <a:t>[</a:t>
            </a:r>
            <a:r>
              <a:rPr lang="zh-CN" altLang="en-US" sz="2000" dirty="0"/>
              <a:t>误</a:t>
            </a:r>
            <a:r>
              <a:rPr lang="en-US" altLang="zh-CN" sz="2000" dirty="0"/>
              <a:t>]</a:t>
            </a:r>
            <a:r>
              <a:rPr lang="zh-CN" altLang="en-US" sz="2000" dirty="0"/>
              <a:t>有效数字：</a:t>
            </a:r>
            <a:r>
              <a:rPr lang="en-US" altLang="zh-CN" sz="2000" dirty="0"/>
              <a:t>13.320mm</a:t>
            </a:r>
          </a:p>
          <a:p>
            <a:r>
              <a:rPr lang="en-US" altLang="zh-CN" sz="2000" dirty="0"/>
              <a:t>[</a:t>
            </a:r>
            <a:r>
              <a:rPr lang="zh-CN" altLang="en-US" sz="2000" dirty="0"/>
              <a:t>误</a:t>
            </a:r>
            <a:r>
              <a:rPr lang="en-US" altLang="zh-CN" sz="2000" dirty="0"/>
              <a:t>]</a:t>
            </a:r>
            <a:r>
              <a:rPr lang="zh-CN" altLang="en-US" sz="2000" dirty="0"/>
              <a:t>有效位数：</a:t>
            </a:r>
            <a:r>
              <a:rPr lang="en-US" altLang="zh-CN" sz="2000" dirty="0"/>
              <a:t>5</a:t>
            </a:r>
            <a:r>
              <a:rPr lang="zh-CN" altLang="en-US" sz="2000" dirty="0"/>
              <a:t>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0B99DD-788D-4C38-8BAA-67BF04E0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80" y="2651423"/>
            <a:ext cx="3837120" cy="14594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224F43-CF4A-4E47-9D3C-9EC8A352F2F4}"/>
              </a:ext>
            </a:extLst>
          </p:cNvPr>
          <p:cNvSpPr/>
          <p:nvPr/>
        </p:nvSpPr>
        <p:spPr>
          <a:xfrm>
            <a:off x="460029" y="5460757"/>
            <a:ext cx="102481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b="1" i="1" dirty="0">
              <a:solidFill>
                <a:schemeClr val="accent5">
                  <a:lumMod val="50000"/>
                </a:schemeClr>
              </a:solidFill>
              <a:latin typeface="仿宋" pitchFamily="49" charset="-122"/>
              <a:ea typeface="仿宋" pitchFamily="49" charset="-122"/>
            </a:endParaRPr>
          </a:p>
          <a:p>
            <a:endParaRPr lang="zh-CN" altLang="en-US" sz="2400" b="1" i="1" dirty="0">
              <a:solidFill>
                <a:schemeClr val="accent5">
                  <a:lumMod val="50000"/>
                </a:schemeClr>
              </a:solidFill>
              <a:latin typeface="仿宋" pitchFamily="49" charset="-122"/>
              <a:ea typeface="仿宋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2">
                <a:extLst>
                  <a:ext uri="{FF2B5EF4-FFF2-40B4-BE49-F238E27FC236}">
                    <a16:creationId xmlns:a16="http://schemas.microsoft.com/office/drawing/2014/main" id="{FBFBB57D-6851-44D9-A9EC-3E013D32418D}"/>
                  </a:ext>
                </a:extLst>
              </p:cNvPr>
              <p:cNvSpPr txBox="1"/>
              <p:nvPr/>
            </p:nvSpPr>
            <p:spPr bwMode="auto">
              <a:xfrm>
                <a:off x="2603021" y="4904283"/>
                <a:ext cx="4878387" cy="688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仪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6.4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=16%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Object 2">
                <a:extLst>
                  <a:ext uri="{FF2B5EF4-FFF2-40B4-BE49-F238E27FC236}">
                    <a16:creationId xmlns:a16="http://schemas.microsoft.com/office/drawing/2014/main" id="{FBFBB57D-6851-44D9-A9EC-3E013D324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3021" y="4904283"/>
                <a:ext cx="4878387" cy="688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3FA37590-B708-492D-937E-212C8AF2BD7A}"/>
                  </a:ext>
                </a:extLst>
              </p:cNvPr>
              <p:cNvSpPr txBox="1"/>
              <p:nvPr/>
            </p:nvSpPr>
            <p:spPr bwMode="auto">
              <a:xfrm>
                <a:off x="3669234" y="5414461"/>
                <a:ext cx="5862638" cy="688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仪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0.02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6.36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=0.31%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3FA37590-B708-492D-937E-212C8AF2B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9234" y="5414461"/>
                <a:ext cx="5862638" cy="688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4">
                <a:extLst>
                  <a:ext uri="{FF2B5EF4-FFF2-40B4-BE49-F238E27FC236}">
                    <a16:creationId xmlns:a16="http://schemas.microsoft.com/office/drawing/2014/main" id="{0CD3823D-FB4E-434C-B8F2-4817EE22802A}"/>
                  </a:ext>
                </a:extLst>
              </p:cNvPr>
              <p:cNvSpPr txBox="1"/>
              <p:nvPr/>
            </p:nvSpPr>
            <p:spPr bwMode="auto">
              <a:xfrm>
                <a:off x="3170237" y="5924639"/>
                <a:ext cx="6219825" cy="688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仪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=0.004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0.004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6.357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×100</m:t>
                      </m:r>
                      <m: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=0.06%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Object 4">
                <a:extLst>
                  <a:ext uri="{FF2B5EF4-FFF2-40B4-BE49-F238E27FC236}">
                    <a16:creationId xmlns:a16="http://schemas.microsoft.com/office/drawing/2014/main" id="{0CD3823D-FB4E-434C-B8F2-4817EE228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0237" y="5924639"/>
                <a:ext cx="6219825" cy="688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2971FC-9F9D-4358-8D5A-318D7B2743A8}"/>
                  </a:ext>
                </a:extLst>
              </p:cNvPr>
              <p:cNvSpPr/>
              <p:nvPr/>
            </p:nvSpPr>
            <p:spPr>
              <a:xfrm>
                <a:off x="552557" y="5084621"/>
                <a:ext cx="4572000" cy="137473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1</a:t>
                </a:r>
                <a:r>
                  <a:rPr lang="zh-CN" altLang="en-US" dirty="0"/>
                  <a:t>）钢直尺：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=6.4</m:t>
                    </m:r>
                    <m:r>
                      <m:rPr>
                        <m:sty m:val="p"/>
                      </m:rPr>
                      <a:rPr lang="en-US" altLang="zh-CN" i="0" dirty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2</a:t>
                </a:r>
                <a:r>
                  <a:rPr lang="zh-CN" altLang="en-US" dirty="0"/>
                  <a:t>）游标卡尺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zh-CN" altLang="en-US" dirty="0"/>
                  <a:t>分度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=6.36</m:t>
                    </m:r>
                    <m:r>
                      <m:rPr>
                        <m:sty m:val="p"/>
                      </m:rPr>
                      <a:rPr lang="en-US" altLang="zh-CN" i="0" dirty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endParaRPr lang="en-US" altLang="zh-CN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dirty="0"/>
                  <a:t>3</a:t>
                </a:r>
                <a:r>
                  <a:rPr lang="zh-CN" altLang="en-US" dirty="0"/>
                  <a:t>）螺旋测微计：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=6.357</m:t>
                    </m:r>
                    <m:r>
                      <m:rPr>
                        <m:sty m:val="p"/>
                      </m:rPr>
                      <a:rPr lang="en-US" altLang="zh-CN" i="0" dirty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2971FC-9F9D-4358-8D5A-318D7B274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57" y="5084621"/>
                <a:ext cx="4572000" cy="1374735"/>
              </a:xfrm>
              <a:prstGeom prst="rect">
                <a:avLst/>
              </a:prstGeom>
              <a:blipFill>
                <a:blip r:embed="rId6"/>
                <a:stretch>
                  <a:fillRect l="-1200" t="-3540" b="-5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8A49D13F-66B3-4C76-8375-BCDF58D01FDE}"/>
              </a:ext>
            </a:extLst>
          </p:cNvPr>
          <p:cNvSpPr/>
          <p:nvPr/>
        </p:nvSpPr>
        <p:spPr>
          <a:xfrm>
            <a:off x="552557" y="4265968"/>
            <a:ext cx="8125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不同分度值的测量仪器影响有效数字位数，</a:t>
            </a:r>
            <a:r>
              <a:rPr lang="zh-CN" altLang="en-US" sz="2000" dirty="0">
                <a:solidFill>
                  <a:schemeClr val="accent1"/>
                </a:solidFill>
              </a:rPr>
              <a:t>多一位有效数字，相对误差几乎小一个数量级</a:t>
            </a:r>
            <a:r>
              <a:rPr lang="zh-CN" altLang="en-US" sz="2000" dirty="0"/>
              <a:t>。如：不同仪器测同一物体厚度的相对误差。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5BF6C3-1623-4059-8DDD-CDF2D8C61BB1}"/>
              </a:ext>
            </a:extLst>
          </p:cNvPr>
          <p:cNvSpPr/>
          <p:nvPr/>
        </p:nvSpPr>
        <p:spPr>
          <a:xfrm>
            <a:off x="510614" y="2542503"/>
            <a:ext cx="8279884" cy="169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D8BE09-6443-4D2A-9808-29F6143AB9DF}"/>
              </a:ext>
            </a:extLst>
          </p:cNvPr>
          <p:cNvSpPr/>
          <p:nvPr/>
        </p:nvSpPr>
        <p:spPr>
          <a:xfrm>
            <a:off x="516023" y="4942771"/>
            <a:ext cx="8279885" cy="1789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406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806"/>
            <a:ext cx="7886700" cy="5132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 有效数字取位</a:t>
            </a:r>
            <a:endParaRPr lang="en-US" altLang="zh-CN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）仪器确定后，</a:t>
            </a:r>
            <a:r>
              <a:rPr lang="zh-CN" altLang="en-US" sz="2000" dirty="0">
                <a:solidFill>
                  <a:schemeClr val="accent1"/>
                </a:solidFill>
              </a:rPr>
              <a:t>所有的原始数据的有效数字</a:t>
            </a:r>
            <a:r>
              <a:rPr lang="zh-CN" altLang="en-US" sz="2000" dirty="0">
                <a:solidFill>
                  <a:srgbClr val="FF0000"/>
                </a:solidFill>
              </a:rPr>
              <a:t>位置</a:t>
            </a:r>
            <a:r>
              <a:rPr lang="zh-CN" altLang="en-US" sz="2000" dirty="0">
                <a:solidFill>
                  <a:schemeClr val="accent1"/>
                </a:solidFill>
              </a:rPr>
              <a:t>都是确定。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r>
              <a:rPr lang="zh-CN" altLang="en-US" sz="2000" dirty="0"/>
              <a:t>对于直接测量量，当被测物的量和测量仪器确定后，有效数字</a:t>
            </a:r>
            <a:r>
              <a:rPr lang="zh-CN" altLang="en-US" sz="2000" dirty="0">
                <a:solidFill>
                  <a:srgbClr val="FF0000"/>
                </a:solidFill>
              </a:rPr>
              <a:t>位数</a:t>
            </a:r>
            <a:r>
              <a:rPr lang="zh-CN" altLang="en-US" sz="2000" dirty="0"/>
              <a:t>就确定了。</a:t>
            </a:r>
            <a:endParaRPr lang="en-US" altLang="zh-CN" sz="2000" dirty="0"/>
          </a:p>
          <a:p>
            <a:r>
              <a:rPr lang="zh-CN" altLang="en-US" sz="2000" dirty="0"/>
              <a:t>被测物的量如这张纸的厚度。</a:t>
            </a:r>
            <a:endParaRPr lang="en-US" altLang="zh-CN" sz="2000" dirty="0"/>
          </a:p>
          <a:p>
            <a:r>
              <a:rPr lang="zh-CN" altLang="en-US" sz="2000" dirty="0"/>
              <a:t>不同仪器记录数据的时候要准确按照有效位数记录。不可随意在末尾增减</a:t>
            </a:r>
            <a:r>
              <a:rPr lang="en-US" altLang="zh-CN" sz="2000" dirty="0"/>
              <a:t>0</a:t>
            </a:r>
            <a:r>
              <a:rPr lang="zh-CN" altLang="en-US" sz="2000" dirty="0"/>
              <a:t>。</a:t>
            </a:r>
            <a:endParaRPr lang="en-US" altLang="zh-CN" sz="24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1DCAEF2-DE8D-404E-B543-A3CC0C889829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4\6  </a:t>
            </a:r>
            <a:r>
              <a:rPr lang="zh-CN" altLang="en-US" sz="3600" b="1" dirty="0"/>
              <a:t>有效数字</a:t>
            </a:r>
            <a:endParaRPr lang="en-US" altLang="zh-CN" sz="3600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91C3770-0D28-4C7B-88DF-39A5651C1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390987"/>
              </p:ext>
            </p:extLst>
          </p:nvPr>
        </p:nvGraphicFramePr>
        <p:xfrm>
          <a:off x="857250" y="4131284"/>
          <a:ext cx="7429500" cy="2444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1000664792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683085359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133216034"/>
                    </a:ext>
                  </a:extLst>
                </a:gridCol>
              </a:tblGrid>
              <a:tr h="5244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测量仪器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读出数值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有效数字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592214"/>
                  </a:ext>
                </a:extLst>
              </a:tr>
              <a:tr h="62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最小分度</a:t>
                      </a:r>
                      <a:r>
                        <a:rPr lang="en-US" altLang="zh-CN" dirty="0"/>
                        <a:t>1mm</a:t>
                      </a:r>
                      <a:r>
                        <a:rPr lang="zh-CN" altLang="en-US" dirty="0"/>
                        <a:t>米尺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0.1mm</a:t>
                      </a:r>
                      <a:r>
                        <a:rPr lang="zh-CN" altLang="en-US" dirty="0"/>
                        <a:t>整数倍</a:t>
                      </a:r>
                    </a:p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可靠位</a:t>
                      </a:r>
                      <a:r>
                        <a:rPr lang="en-US" altLang="zh-CN" dirty="0"/>
                        <a:t>1mm</a:t>
                      </a:r>
                      <a:r>
                        <a:rPr lang="zh-CN" altLang="en-US" dirty="0"/>
                        <a:t>位</a:t>
                      </a:r>
                    </a:p>
                    <a:p>
                      <a:pPr>
                        <a:buNone/>
                      </a:pPr>
                      <a:r>
                        <a:rPr lang="zh-CN" altLang="en-US" dirty="0"/>
                        <a:t>存疑位</a:t>
                      </a:r>
                      <a:r>
                        <a:rPr lang="en-US" altLang="zh-CN" dirty="0"/>
                        <a:t>0.1mm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74535"/>
                  </a:ext>
                </a:extLst>
              </a:tr>
              <a:tr h="5576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50</a:t>
                      </a:r>
                      <a:r>
                        <a:rPr lang="zh-CN" altLang="en-US" dirty="0"/>
                        <a:t>分度游标卡尺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0.02mm</a:t>
                      </a:r>
                      <a:r>
                        <a:rPr lang="zh-CN" altLang="en-US" dirty="0"/>
                        <a:t>整数倍</a:t>
                      </a:r>
                    </a:p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可靠位</a:t>
                      </a:r>
                      <a:r>
                        <a:rPr lang="en-US" altLang="zh-CN" dirty="0"/>
                        <a:t>0.02mm</a:t>
                      </a:r>
                      <a:r>
                        <a:rPr lang="zh-CN" altLang="en-US" dirty="0"/>
                        <a:t>位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无存疑位，因为不估读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592117"/>
                  </a:ext>
                </a:extLst>
              </a:tr>
              <a:tr h="5841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螺旋测微器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0.001mm</a:t>
                      </a:r>
                      <a:r>
                        <a:rPr lang="zh-CN" altLang="en-US" dirty="0"/>
                        <a:t>整数倍</a:t>
                      </a:r>
                    </a:p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可靠位</a:t>
                      </a:r>
                      <a:r>
                        <a:rPr lang="en-US" altLang="zh-CN" dirty="0"/>
                        <a:t>0.01mm</a:t>
                      </a:r>
                      <a:r>
                        <a:rPr lang="zh-CN" altLang="en-US" dirty="0"/>
                        <a:t>位</a:t>
                      </a:r>
                    </a:p>
                    <a:p>
                      <a:pPr>
                        <a:buNone/>
                      </a:pPr>
                      <a:r>
                        <a:rPr lang="zh-CN" altLang="en-US" dirty="0"/>
                        <a:t>存疑位</a:t>
                      </a:r>
                      <a:r>
                        <a:rPr lang="en-US" altLang="zh-CN" dirty="0"/>
                        <a:t>0.001mm</a:t>
                      </a:r>
                      <a:r>
                        <a:rPr lang="zh-CN" altLang="en-US" dirty="0"/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463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41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246" y="383242"/>
                <a:ext cx="7993739" cy="28171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000" dirty="0"/>
                  <a:t>（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）有效数字位数与科学计数法和单位换算无关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r>
                  <a:rPr lang="zh-CN" altLang="en-US" sz="2000" dirty="0"/>
                  <a:t>科学计数法不改变有效数字位数，一般小数点前只取一位，幂指数不是有效数字。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单位换算</a:t>
                </a:r>
                <a:r>
                  <a:rPr lang="en-US" altLang="zh-CN" sz="2000" dirty="0"/>
                  <a:t>p20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5.6</m:t>
                    </m:r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zh-CN" altLang="en-US" sz="19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246" y="383242"/>
                <a:ext cx="7993739" cy="2817158"/>
              </a:xfrm>
              <a:blipFill>
                <a:blip r:embed="rId2"/>
                <a:stretch>
                  <a:fillRect l="-76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E617B65-84F5-4D66-B559-288F978A24C3}"/>
                  </a:ext>
                </a:extLst>
              </p:cNvPr>
              <p:cNvSpPr/>
              <p:nvPr/>
            </p:nvSpPr>
            <p:spPr>
              <a:xfrm>
                <a:off x="2575379" y="1841812"/>
                <a:ext cx="356347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正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误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kg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1500  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E617B65-84F5-4D66-B559-288F978A2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379" y="1841812"/>
                <a:ext cx="3563471" cy="646331"/>
              </a:xfrm>
              <a:prstGeom prst="rect">
                <a:avLst/>
              </a:prstGeom>
              <a:blipFill>
                <a:blip r:embed="rId3"/>
                <a:stretch>
                  <a:fillRect l="-1368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0B7518-7B42-43D3-8A18-AAA05C7061CA}"/>
                  </a:ext>
                </a:extLst>
              </p:cNvPr>
              <p:cNvSpPr/>
              <p:nvPr/>
            </p:nvSpPr>
            <p:spPr>
              <a:xfrm>
                <a:off x="883605" y="5127480"/>
                <a:ext cx="7470379" cy="1387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如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：</m:t>
                    </m:r>
                    <m:acc>
                      <m:accPr>
                        <m:chr m:val="̅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93.5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误差为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，先进行误差换算，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0.1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0.1   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0.002   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换算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：</m:t>
                    </m:r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=93.5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°→</m:t>
                    </m:r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180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93.5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=1.632 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rad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0B7518-7B42-43D3-8A18-AAA05C706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05" y="5127480"/>
                <a:ext cx="7470379" cy="1387752"/>
              </a:xfrm>
              <a:prstGeom prst="rect">
                <a:avLst/>
              </a:prstGeom>
              <a:blipFill>
                <a:blip r:embed="rId4"/>
                <a:stretch>
                  <a:fillRect l="-735" t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59AF5CD-95CB-4221-9EA0-666F62C5D1F0}"/>
              </a:ext>
            </a:extLst>
          </p:cNvPr>
          <p:cNvSpPr/>
          <p:nvPr/>
        </p:nvSpPr>
        <p:spPr>
          <a:xfrm>
            <a:off x="632011" y="3271388"/>
            <a:ext cx="823632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十进制单位变换：不影响有效数字位数</a:t>
            </a:r>
            <a:endParaRPr lang="en-US" altLang="zh-CN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dirty="0"/>
              <a:t>非十进制单位变换：保持误差所在位在单位变换后还是有效数字末位</a:t>
            </a:r>
            <a:endParaRPr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292B41-F064-4308-873C-04114309C3AF}"/>
              </a:ext>
            </a:extLst>
          </p:cNvPr>
          <p:cNvSpPr/>
          <p:nvPr/>
        </p:nvSpPr>
        <p:spPr>
          <a:xfrm>
            <a:off x="436494" y="3065929"/>
            <a:ext cx="8431840" cy="3449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566172D-181C-403C-896C-B7D6012842D7}"/>
                  </a:ext>
                </a:extLst>
              </p:cNvPr>
              <p:cNvSpPr/>
              <p:nvPr/>
            </p:nvSpPr>
            <p:spPr>
              <a:xfrm>
                <a:off x="883606" y="3771093"/>
                <a:ext cx="356347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正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1200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200  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误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1200</m:t>
                    </m:r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1.2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566172D-181C-403C-896C-B7D601284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06" y="3771093"/>
                <a:ext cx="3563471" cy="646331"/>
              </a:xfrm>
              <a:prstGeom prst="rect">
                <a:avLst/>
              </a:prstGeom>
              <a:blipFill>
                <a:blip r:embed="rId5"/>
                <a:stretch>
                  <a:fillRect l="-1538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782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302560"/>
                <a:ext cx="8017807" cy="409462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zh-CN" altLang="en-US" sz="2200" dirty="0"/>
                  <a:t>（</a:t>
                </a:r>
                <a:r>
                  <a:rPr lang="en-US" altLang="zh-CN" sz="2200" dirty="0"/>
                  <a:t>3</a:t>
                </a:r>
                <a:r>
                  <a:rPr lang="zh-CN" altLang="en-US" sz="2200" dirty="0"/>
                  <a:t>）有效数字的运算法则</a:t>
                </a:r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>
                  <a:spcBef>
                    <a:spcPts val="500"/>
                  </a:spcBef>
                </a:pPr>
                <a:r>
                  <a:rPr lang="zh-CN" altLang="en-US" sz="2200" dirty="0">
                    <a:solidFill>
                      <a:schemeClr val="accent1"/>
                    </a:solidFill>
                  </a:rPr>
                  <a:t>总则：</a:t>
                </a:r>
                <a:r>
                  <a:rPr lang="zh-CN" altLang="en-US" sz="2200" dirty="0"/>
                  <a:t>存疑数法则：可靠数加（减、乘、除）存疑数仍是存疑数。</a:t>
                </a:r>
                <a:endParaRPr lang="en-US" altLang="zh-CN" sz="2200" dirty="0"/>
              </a:p>
              <a:p>
                <a:pPr>
                  <a:spcBef>
                    <a:spcPts val="500"/>
                  </a:spcBef>
                </a:pPr>
                <a:endParaRPr lang="zh-CN" altLang="en-US" sz="2200" dirty="0"/>
              </a:p>
              <a:p>
                <a:pPr>
                  <a:spcBef>
                    <a:spcPts val="500"/>
                  </a:spcBef>
                </a:pPr>
                <a:r>
                  <a:rPr lang="zh-CN" altLang="en-US" sz="2200" dirty="0">
                    <a:solidFill>
                      <a:schemeClr val="accent1"/>
                    </a:solidFill>
                  </a:rPr>
                  <a:t>加减：</a:t>
                </a:r>
                <a:r>
                  <a:rPr lang="zh-CN" altLang="en-US" sz="2200" dirty="0"/>
                  <a:t>结果可以数字位置与参与运算诸数可疑数字最大的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位置</a:t>
                </a:r>
                <a:r>
                  <a:rPr lang="zh-CN" altLang="en-US" sz="2200" dirty="0"/>
                  <a:t>一致。</a:t>
                </a:r>
                <a:endParaRPr lang="en-US" altLang="zh-CN" sz="2200" dirty="0"/>
              </a:p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altLang="zh-CN" sz="2200" dirty="0"/>
                  <a:t>                  </a:t>
                </a:r>
                <a:r>
                  <a:rPr lang="zh-CN" altLang="en-US" sz="2200" dirty="0"/>
                  <a:t>如：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12.4+0.571=12.971=13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.0</m:t>
                    </m:r>
                  </m:oMath>
                </a14:m>
                <a:endParaRPr lang="en-US" altLang="zh-CN" sz="2200" dirty="0"/>
              </a:p>
              <a:p>
                <a:pPr marL="0" indent="0">
                  <a:spcBef>
                    <a:spcPts val="500"/>
                  </a:spcBef>
                  <a:buNone/>
                </a:pPr>
                <a:endParaRPr lang="en-US" altLang="zh-CN" sz="2200" dirty="0"/>
              </a:p>
              <a:p>
                <a:pPr>
                  <a:spcBef>
                    <a:spcPts val="500"/>
                  </a:spcBef>
                </a:pPr>
                <a:r>
                  <a:rPr lang="zh-CN" altLang="en-US" sz="2200" dirty="0">
                    <a:solidFill>
                      <a:schemeClr val="accent1"/>
                    </a:solidFill>
                  </a:rPr>
                  <a:t>乘除</a:t>
                </a:r>
                <a:r>
                  <a:rPr lang="zh-CN" altLang="en-US" sz="2200" dirty="0"/>
                  <a:t>：结果有效数字位数与参与运算诸数有效数字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位数</a:t>
                </a:r>
                <a:r>
                  <a:rPr lang="zh-CN" altLang="en-US" sz="2200" dirty="0"/>
                  <a:t>最少者相同。</a:t>
                </a:r>
                <a:endParaRPr lang="en-US" altLang="zh-CN" sz="2200" dirty="0"/>
              </a:p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altLang="zh-CN" sz="2200" dirty="0"/>
                  <a:t>                </a:t>
                </a:r>
                <a:r>
                  <a:rPr lang="zh-CN" altLang="en-US" sz="2200" dirty="0"/>
                  <a:t>（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200" dirty="0"/>
                  <a:t>，不参与其中）</a:t>
                </a:r>
                <a:endParaRPr lang="en-US" altLang="zh-CN" sz="2200" dirty="0"/>
              </a:p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altLang="zh-CN" sz="2200" dirty="0"/>
                  <a:t>                  </a:t>
                </a:r>
                <a:r>
                  <a:rPr lang="zh-CN" altLang="en-US" sz="2200" dirty="0"/>
                  <a:t>如：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3600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.0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=2.9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0" indent="0">
                  <a:spcBef>
                    <a:spcPts val="500"/>
                  </a:spcBef>
                  <a:buNone/>
                </a:pPr>
                <a:endParaRPr lang="en-US" altLang="zh-CN" sz="2200" dirty="0"/>
              </a:p>
              <a:p>
                <a:pPr>
                  <a:spcBef>
                    <a:spcPts val="500"/>
                  </a:spcBef>
                </a:pPr>
                <a:r>
                  <a:rPr lang="zh-CN" altLang="en-US" sz="2200" dirty="0">
                    <a:solidFill>
                      <a:schemeClr val="accent1"/>
                    </a:solidFill>
                  </a:rPr>
                  <a:t>函数运算</a:t>
                </a:r>
                <a:r>
                  <a:rPr lang="zh-CN" altLang="en-US" sz="2200" dirty="0"/>
                  <a:t>：（会考哦一定要看书</a:t>
                </a:r>
                <a:r>
                  <a:rPr lang="en-US" altLang="zh-CN" sz="2200" dirty="0"/>
                  <a:t>p19</a:t>
                </a:r>
                <a:r>
                  <a:rPr lang="zh-CN" altLang="en-US" sz="2200" dirty="0"/>
                  <a:t>、</a:t>
                </a:r>
                <a:r>
                  <a:rPr lang="en-US" altLang="zh-CN" sz="2200" dirty="0"/>
                  <a:t>p21</a:t>
                </a:r>
                <a:r>
                  <a:rPr lang="zh-CN" altLang="en-US" sz="2200" dirty="0"/>
                  <a:t>）</a:t>
                </a:r>
              </a:p>
              <a:p>
                <a:pPr marL="0" indent="0">
                  <a:buNone/>
                </a:pPr>
                <a:endParaRPr lang="zh-CN" altLang="en-US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302560"/>
                <a:ext cx="8017807" cy="4094628"/>
              </a:xfrm>
              <a:blipFill>
                <a:blip r:embed="rId2"/>
                <a:stretch>
                  <a:fillRect l="-760" t="-2235" r="-1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78FA9EC-B992-4485-A9D1-A2821EA5B0C2}"/>
                  </a:ext>
                </a:extLst>
              </p:cNvPr>
              <p:cNvSpPr/>
              <p:nvPr/>
            </p:nvSpPr>
            <p:spPr>
              <a:xfrm>
                <a:off x="833719" y="4174201"/>
                <a:ext cx="7624482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三角函数的计算结果有效数字与角度的有效数字位数相同。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           </a:t>
                </a:r>
                <a:r>
                  <a:rPr lang="zh-CN" altLang="en-US" sz="2000" dirty="0"/>
                  <a:t>如：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30.2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=0.503019=0.503</m:t>
                    </m:r>
                  </m:oMath>
                </a14:m>
                <a:endParaRPr lang="zh-CN" altLang="en-US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对数运算：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尾数</a:t>
                </a:r>
                <a:r>
                  <a:rPr lang="zh-CN" altLang="en-US" sz="2000" dirty="0"/>
                  <a:t>与真数的有效数字位数相同（</a:t>
                </a:r>
                <a:r>
                  <a:rPr lang="en-US" altLang="zh-CN" sz="2000" dirty="0"/>
                  <a:t>P19</a:t>
                </a:r>
                <a:r>
                  <a:rPr lang="zh-CN" altLang="en-US" sz="2000" dirty="0"/>
                  <a:t>，复杂）。建议用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21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【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例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17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】</m:t>
                    </m:r>
                  </m:oMath>
                </a14:m>
                <a:r>
                  <a:rPr lang="zh-CN" altLang="en-US" sz="2000" dirty="0"/>
                  <a:t>的方法处理对数。</a:t>
                </a:r>
                <a:endParaRPr lang="en-US" altLang="zh-CN" sz="2000" dirty="0"/>
              </a:p>
              <a:p>
                <a:r>
                  <a:rPr lang="en-US" altLang="zh-CN" sz="2000" dirty="0"/>
                  <a:t>                  </a:t>
                </a:r>
                <a:r>
                  <a:rPr lang="zh-CN" altLang="en-US" sz="2000" dirty="0"/>
                  <a:t>如：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3.27=0.514</m:t>
                    </m:r>
                  </m:oMath>
                </a14:m>
                <a:endParaRPr lang="zh-CN" altLang="en-US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其他函数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自变量可疑位上下变动一个单位，观察函数结果在那一位上变动，结果的可疑位就取在该位。如：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000" i="0" dirty="0" smtClean="0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altLang="zh-CN" sz="2000" i="0" dirty="0" smtClean="0">
                        <a:latin typeface="Cambria Math" panose="02040503050406030204" pitchFamily="18" charset="0"/>
                      </a:rPr>
                      <m:t>【</m:t>
                    </m:r>
                    <m:r>
                      <a:rPr lang="zh-CN" altLang="en-US" sz="2000" i="0" dirty="0" smtClean="0">
                        <a:latin typeface="Cambria Math" panose="02040503050406030204" pitchFamily="18" charset="0"/>
                      </a:rPr>
                      <m:t>例</m:t>
                    </m:r>
                    <m:r>
                      <a:rPr lang="en-US" altLang="zh-CN" sz="2000" i="0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CN" sz="2000" i="0" dirty="0" smtClean="0">
                        <a:latin typeface="Cambria Math" panose="02040503050406030204" pitchFamily="18" charset="0"/>
                      </a:rPr>
                      <m:t>】</m:t>
                    </m:r>
                  </m:oMath>
                </a14:m>
                <a:endParaRPr lang="en-US" altLang="zh-CN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通过函数计算确定（误差传递公式）。如：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2000" i="0" dirty="0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en-US" altLang="zh-CN" sz="2000" i="0" dirty="0" smtClean="0">
                        <a:latin typeface="Cambria Math" panose="02040503050406030204" pitchFamily="18" charset="0"/>
                      </a:rPr>
                      <m:t>【</m:t>
                    </m:r>
                    <m:r>
                      <a:rPr lang="zh-CN" altLang="en-US" sz="2000" i="0" dirty="0">
                        <a:latin typeface="Cambria Math" panose="02040503050406030204" pitchFamily="18" charset="0"/>
                      </a:rPr>
                      <m:t>例</m:t>
                    </m:r>
                    <m:r>
                      <a:rPr lang="en-US" altLang="zh-CN" sz="2000" i="0" dirty="0">
                        <a:latin typeface="Cambria Math" panose="02040503050406030204" pitchFamily="18" charset="0"/>
                      </a:rPr>
                      <m:t>17</m:t>
                    </m:r>
                    <m:r>
                      <a:rPr lang="en-US" altLang="zh-CN" sz="2000" i="0" dirty="0">
                        <a:latin typeface="Cambria Math" panose="02040503050406030204" pitchFamily="18" charset="0"/>
                      </a:rPr>
                      <m:t>】</m:t>
                    </m:r>
                  </m:oMath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78FA9EC-B992-4485-A9D1-A2821EA5B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9" y="4174201"/>
                <a:ext cx="7624482" cy="2554545"/>
              </a:xfrm>
              <a:prstGeom prst="rect">
                <a:avLst/>
              </a:prstGeom>
              <a:blipFill>
                <a:blip r:embed="rId3"/>
                <a:stretch>
                  <a:fillRect l="-879" t="-1432" r="-240" b="-3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9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46" y="383242"/>
            <a:ext cx="7993739" cy="3617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）有效数字的保留位数和修约法则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/>
              <a:t>一般修约规则：四舍六入五凑偶，不可连续修约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测量</a:t>
            </a:r>
            <a:r>
              <a:rPr lang="zh-CN" altLang="en-US" sz="2000" dirty="0">
                <a:solidFill>
                  <a:schemeClr val="accent1"/>
                </a:solidFill>
              </a:rPr>
              <a:t>不确定度</a:t>
            </a:r>
            <a:r>
              <a:rPr lang="zh-CN" altLang="en-US" sz="2000" dirty="0"/>
              <a:t>的特殊规定（规则只适用于不确定度）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1900" dirty="0"/>
          </a:p>
          <a:p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51DCAEF2-DE8D-404E-B543-A3CC0C889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968" y="1751479"/>
                <a:ext cx="2023782" cy="116317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12.4999→12</m:t>
                      </m:r>
                    </m:oMath>
                  </m:oMathPara>
                </a14:m>
                <a:endParaRPr lang="en-US" altLang="zh-CN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12.5001→13</m:t>
                      </m:r>
                    </m:oMath>
                  </m:oMathPara>
                </a14:m>
                <a:endParaRPr lang="en-US" altLang="zh-CN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12.5000→12</m:t>
                      </m:r>
                    </m:oMath>
                  </m:oMathPara>
                </a14:m>
                <a:endParaRPr lang="en-US" altLang="zh-CN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13.5000→14</m:t>
                      </m:r>
                    </m:oMath>
                  </m:oMathPara>
                </a14:m>
                <a:endParaRPr lang="en-US" altLang="zh-CN" sz="1800" i="1" dirty="0">
                  <a:solidFill>
                    <a:srgbClr val="00000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51DCAEF2-DE8D-404E-B543-A3CC0C889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8" y="1751479"/>
                <a:ext cx="2023782" cy="1163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E617B65-84F5-4D66-B559-288F978A24C3}"/>
                  </a:ext>
                </a:extLst>
              </p:cNvPr>
              <p:cNvSpPr/>
              <p:nvPr/>
            </p:nvSpPr>
            <p:spPr>
              <a:xfrm>
                <a:off x="4897553" y="2009899"/>
                <a:ext cx="356347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正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15.455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→15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误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15.455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→15.46→15.5→16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E617B65-84F5-4D66-B559-288F978A2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53" y="2009899"/>
                <a:ext cx="3563471" cy="646331"/>
              </a:xfrm>
              <a:prstGeom prst="rect">
                <a:avLst/>
              </a:prstGeom>
              <a:blipFill>
                <a:blip r:embed="rId3"/>
                <a:stretch>
                  <a:fillRect l="-1368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">
                <a:extLst>
                  <a:ext uri="{FF2B5EF4-FFF2-40B4-BE49-F238E27FC236}">
                    <a16:creationId xmlns:a16="http://schemas.microsoft.com/office/drawing/2014/main" id="{F2F68DD5-1EF1-4AB0-9F5E-D066B030442B}"/>
                  </a:ext>
                </a:extLst>
              </p:cNvPr>
              <p:cNvSpPr txBox="1"/>
              <p:nvPr/>
            </p:nvSpPr>
            <p:spPr bwMode="auto">
              <a:xfrm>
                <a:off x="2772383" y="1803680"/>
                <a:ext cx="1804053" cy="116317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2.2499→2.2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2.1502→2.2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2.1500→2.2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2.2500→2.2</m:t>
                      </m:r>
                    </m:oMath>
                  </m:oMathPara>
                </a14:m>
                <a:endParaRPr lang="zh-CN" alt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Object 1">
                <a:extLst>
                  <a:ext uri="{FF2B5EF4-FFF2-40B4-BE49-F238E27FC236}">
                    <a16:creationId xmlns:a16="http://schemas.microsoft.com/office/drawing/2014/main" id="{F2F68DD5-1EF1-4AB0-9F5E-D066B0304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2383" y="1803680"/>
                <a:ext cx="1804053" cy="1163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0B7518-7B42-43D3-8A18-AAA05C7061CA}"/>
                  </a:ext>
                </a:extLst>
              </p:cNvPr>
              <p:cNvSpPr/>
              <p:nvPr/>
            </p:nvSpPr>
            <p:spPr>
              <a:xfrm>
                <a:off x="325553" y="5458397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=0.0311…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cm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…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cm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=0.0211…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cm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…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cm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0B7518-7B42-43D3-8A18-AAA05C706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53" y="5458397"/>
                <a:ext cx="4572000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59AF5CD-95CB-4221-9EA0-666F62C5D1F0}"/>
              </a:ext>
            </a:extLst>
          </p:cNvPr>
          <p:cNvSpPr/>
          <p:nvPr/>
        </p:nvSpPr>
        <p:spPr>
          <a:xfrm>
            <a:off x="504701" y="3785574"/>
            <a:ext cx="836363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不确定度保留位数</a:t>
            </a:r>
          </a:p>
          <a:p>
            <a:pPr>
              <a:spcBef>
                <a:spcPts val="600"/>
              </a:spcBef>
            </a:pPr>
            <a:r>
              <a:rPr lang="zh-CN" altLang="en-US" dirty="0"/>
              <a:t>当不确定度第</a:t>
            </a:r>
            <a:r>
              <a:rPr lang="en-US" altLang="zh-CN" dirty="0"/>
              <a:t>1</a:t>
            </a:r>
            <a:r>
              <a:rPr lang="zh-CN" altLang="en-US" dirty="0"/>
              <a:t>位有效数字是</a:t>
            </a:r>
            <a:r>
              <a:rPr lang="en-US" altLang="zh-CN" dirty="0"/>
              <a:t>1</a:t>
            </a:r>
            <a:r>
              <a:rPr lang="zh-CN" altLang="en-US" dirty="0"/>
              <a:t>或</a:t>
            </a:r>
            <a:r>
              <a:rPr lang="en-US" altLang="zh-CN" dirty="0"/>
              <a:t>2</a:t>
            </a:r>
            <a:r>
              <a:rPr lang="zh-CN" altLang="en-US" dirty="0"/>
              <a:t>时，可取两位，</a:t>
            </a:r>
            <a:r>
              <a:rPr lang="en-US" altLang="zh-CN" dirty="0"/>
              <a:t>3</a:t>
            </a:r>
            <a:r>
              <a:rPr lang="zh-CN" altLang="en-US" dirty="0"/>
              <a:t>以上只可有</a:t>
            </a:r>
            <a:r>
              <a:rPr lang="en-US" altLang="zh-CN" dirty="0"/>
              <a:t>1</a:t>
            </a:r>
            <a:r>
              <a:rPr lang="zh-CN" altLang="en-US" dirty="0"/>
              <a:t>位有效数字。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不确定度修约法则</a:t>
            </a:r>
          </a:p>
          <a:p>
            <a:pPr>
              <a:spcBef>
                <a:spcPts val="600"/>
              </a:spcBef>
            </a:pPr>
            <a:r>
              <a:rPr lang="zh-CN" altLang="en-US" dirty="0"/>
              <a:t>欲保留的最低位后的这</a:t>
            </a:r>
            <a:r>
              <a:rPr lang="en-US" altLang="zh-CN" dirty="0"/>
              <a:t>1</a:t>
            </a:r>
            <a:r>
              <a:rPr lang="zh-CN" altLang="en-US" dirty="0"/>
              <a:t>位数</a:t>
            </a:r>
            <a:r>
              <a:rPr lang="zh-CN" altLang="en-US" dirty="0">
                <a:solidFill>
                  <a:schemeClr val="accent1"/>
                </a:solidFill>
              </a:rPr>
              <a:t>不为零则进位</a:t>
            </a:r>
            <a:r>
              <a:rPr lang="zh-CN" altLang="en-US" dirty="0"/>
              <a:t>，为零则舍去。（因为要知最大误差限）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9A251E-883D-4332-A27D-0BD8102CAFB1}"/>
              </a:ext>
            </a:extLst>
          </p:cNvPr>
          <p:cNvSpPr/>
          <p:nvPr/>
        </p:nvSpPr>
        <p:spPr>
          <a:xfrm>
            <a:off x="436493" y="1751479"/>
            <a:ext cx="8431839" cy="1163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292B41-F064-4308-873C-04114309C3AF}"/>
              </a:ext>
            </a:extLst>
          </p:cNvPr>
          <p:cNvSpPr/>
          <p:nvPr/>
        </p:nvSpPr>
        <p:spPr>
          <a:xfrm>
            <a:off x="436494" y="3710432"/>
            <a:ext cx="8431840" cy="2804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060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744" y="1391772"/>
            <a:ext cx="7816102" cy="3630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小结：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有效数字的位数很重要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实际中有效位数取位原则：</a:t>
            </a:r>
            <a:r>
              <a:rPr lang="zh-CN" altLang="en-US" sz="2400" dirty="0">
                <a:solidFill>
                  <a:srgbClr val="FF0000"/>
                </a:solidFill>
              </a:rPr>
              <a:t>“把握两头”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A2CBFCA-3531-4225-B93A-46FA0D4E3B7C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4\6  </a:t>
            </a:r>
            <a:r>
              <a:rPr lang="zh-CN" altLang="en-US" sz="3600" b="1" dirty="0"/>
              <a:t>有效数字</a:t>
            </a:r>
            <a:endParaRPr lang="en-US" altLang="zh-CN" sz="36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3CEAD4-0089-4122-9DA4-EE70C9DFBF5B}"/>
              </a:ext>
            </a:extLst>
          </p:cNvPr>
          <p:cNvSpPr/>
          <p:nvPr/>
        </p:nvSpPr>
        <p:spPr>
          <a:xfrm>
            <a:off x="1351431" y="3982589"/>
            <a:ext cx="4572000" cy="16978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原始数据位数都是确定的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最终结果的位数确保没问题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中间可以是一大串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71445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1650" y="1136277"/>
                <a:ext cx="7735704" cy="14106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100" dirty="0"/>
                  <a:t>1.</a:t>
                </a:r>
                <a:r>
                  <a:rPr lang="zh-CN" altLang="en-US" sz="2100" dirty="0"/>
                  <a:t>直接测量量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100" dirty="0"/>
                  <a:t>的</a:t>
                </a:r>
                <a14:m>
                  <m:oMath xmlns:m="http://schemas.openxmlformats.org/officeDocument/2006/math">
                    <m:r>
                      <a:rPr lang="zh-CN" altLang="en-US" sz="2100" i="1" smtClean="0">
                        <a:latin typeface="Cambria Math" panose="02040503050406030204" pitchFamily="18" charset="0"/>
                      </a:rPr>
                      <m:t>均值</m:t>
                    </m:r>
                    <m:r>
                      <a:rPr lang="zh-CN" altLang="en-US" sz="2100" i="1">
                        <a:latin typeface="Cambria Math" panose="02040503050406030204" pitchFamily="18" charset="0"/>
                      </a:rPr>
                      <m:t>为</m:t>
                    </m:r>
                    <m:acc>
                      <m:accPr>
                        <m:chr m:val="̅"/>
                        <m:ctrlPr>
                          <a:rPr lang="zh-CN" altLang="en-US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100" i="1">
                        <a:latin typeface="Cambria Math" panose="02040503050406030204" pitchFamily="18" charset="0"/>
                      </a:rPr>
                      <m:t>合成</m:t>
                    </m:r>
                    <m:r>
                      <a:rPr lang="zh-CN" altLang="en-US" sz="2100" i="1" smtClean="0">
                        <a:latin typeface="Cambria Math" panose="02040503050406030204" pitchFamily="18" charset="0"/>
                      </a:rPr>
                      <m:t>不确定度</m:t>
                    </m:r>
                    <m:r>
                      <a:rPr lang="zh-CN" altLang="en-US" sz="2100" i="1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100" dirty="0"/>
              </a:p>
              <a:p>
                <a:pPr marL="0" indent="0">
                  <a:buNone/>
                </a:pPr>
                <a:r>
                  <a:rPr lang="zh-CN" altLang="en-US" sz="2100" dirty="0"/>
                  <a:t>             最终结果：</a:t>
                </a:r>
                <a:r>
                  <a:rPr lang="en-US" altLang="zh-CN" sz="21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1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zh-CN" sz="21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en-US" sz="21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1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1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CN" sz="2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sz="2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100" dirty="0">
                    <a:solidFill>
                      <a:schemeClr val="accent1"/>
                    </a:solidFill>
                  </a:rPr>
                  <a:t>  </a:t>
                </a:r>
                <a:r>
                  <a:rPr lang="zh-CN" altLang="en-US" sz="2100" dirty="0">
                    <a:solidFill>
                      <a:schemeClr val="accent1"/>
                    </a:solidFill>
                  </a:rPr>
                  <a:t>单位</a:t>
                </a:r>
                <a:endParaRPr lang="en-US" altLang="zh-CN" sz="210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650" y="1136277"/>
                <a:ext cx="7735704" cy="1410639"/>
              </a:xfrm>
              <a:blipFill>
                <a:blip r:embed="rId2"/>
                <a:stretch>
                  <a:fillRect l="-946" t="-4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2552FFFC-ECEE-424B-9746-D4DB0D34FE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649" y="2374102"/>
                <a:ext cx="8244417" cy="13684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100" dirty="0"/>
                  <a:t>2.</a:t>
                </a:r>
                <a:r>
                  <a:rPr lang="zh-CN" altLang="en-US" sz="2100" dirty="0"/>
                  <a:t>间接测量量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100" dirty="0"/>
                  <a:t>的</a:t>
                </a:r>
                <a14:m>
                  <m:oMath xmlns:m="http://schemas.openxmlformats.org/officeDocument/2006/math">
                    <m:r>
                      <a:rPr lang="zh-CN" altLang="en-US" sz="2100" i="1" smtClean="0">
                        <a:latin typeface="Cambria Math" panose="02040503050406030204" pitchFamily="18" charset="0"/>
                      </a:rPr>
                      <m:t>均值</m:t>
                    </m:r>
                    <m:r>
                      <a:rPr lang="zh-CN" altLang="en-US" sz="2100" i="1">
                        <a:latin typeface="Cambria Math" panose="02040503050406030204" pitchFamily="18" charset="0"/>
                      </a:rPr>
                      <m:t>为</m:t>
                    </m:r>
                    <m:acc>
                      <m:accPr>
                        <m:chr m:val="̅"/>
                        <m:ctrlPr>
                          <a:rPr lang="zh-CN" altLang="en-US" sz="2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zh-CN" altLang="en-US" sz="2100" i="1">
                        <a:latin typeface="Cambria Math" panose="02040503050406030204" pitchFamily="18" charset="0"/>
                      </a:rPr>
                      <m:t>合成</m:t>
                    </m:r>
                    <m:r>
                      <a:rPr lang="zh-CN" altLang="en-US" sz="2100" i="1" smtClean="0">
                        <a:latin typeface="Cambria Math" panose="02040503050406030204" pitchFamily="18" charset="0"/>
                      </a:rPr>
                      <m:t>不确定度</m:t>
                    </m:r>
                    <m:r>
                      <a:rPr lang="zh-CN" altLang="en-US" sz="2100" i="1">
                        <a:latin typeface="Cambria Math" panose="02040503050406030204" pitchFamily="18" charset="0"/>
                      </a:rPr>
                      <m:t>为</m:t>
                    </m:r>
                    <m:sSub>
                      <m:sSubPr>
                        <m:ctrlPr>
                          <a:rPr lang="en-US" altLang="zh-CN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1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1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zh-CN" altLang="en-US" sz="2100" dirty="0"/>
                  <a:t>             最终结果：</a:t>
                </a:r>
                <a:r>
                  <a:rPr lang="en-US" altLang="zh-CN" sz="21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1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zh-CN" sz="21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en-US" sz="21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1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1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100" dirty="0"/>
                          <m:t> </m:t>
                        </m:r>
                      </m:e>
                    </m:d>
                  </m:oMath>
                </a14:m>
                <a:r>
                  <a:rPr lang="en-US" altLang="zh-CN" sz="2100" dirty="0">
                    <a:solidFill>
                      <a:schemeClr val="accent1"/>
                    </a:solidFill>
                  </a:rPr>
                  <a:t>  </a:t>
                </a:r>
                <a:r>
                  <a:rPr lang="zh-CN" altLang="en-US" sz="2100" dirty="0">
                    <a:solidFill>
                      <a:schemeClr val="accent1"/>
                    </a:solidFill>
                  </a:rPr>
                  <a:t>单位</a:t>
                </a:r>
                <a:endParaRPr lang="en-US" altLang="zh-CN" sz="21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2552FFFC-ECEE-424B-9746-D4DB0D34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49" y="2374102"/>
                <a:ext cx="8244417" cy="1368480"/>
              </a:xfrm>
              <a:prstGeom prst="rect">
                <a:avLst/>
              </a:prstGeom>
              <a:blipFill>
                <a:blip r:embed="rId3"/>
                <a:stretch>
                  <a:fillRect l="-887" t="-4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F35BAED-2040-4A8C-863B-5433752E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967" y="4483898"/>
            <a:ext cx="2665501" cy="298571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A5FC32D2-3D75-4C7C-8DD2-552091EC9FBD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5\6  </a:t>
            </a:r>
            <a:r>
              <a:rPr lang="zh-CN" altLang="en-US" sz="3600" b="1" dirty="0"/>
              <a:t>测量结果的表达</a:t>
            </a:r>
            <a:endParaRPr lang="en-US" altLang="zh-CN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DF136259-9A2B-4D93-B319-3B107B66DABA}"/>
                  </a:ext>
                </a:extLst>
              </p:cNvPr>
              <p:cNvSpPr txBox="1"/>
              <p:nvPr/>
            </p:nvSpPr>
            <p:spPr bwMode="auto">
              <a:xfrm>
                <a:off x="1566334" y="4084073"/>
                <a:ext cx="4885268" cy="12802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𝑁𝑘</m:t>
                              </m:r>
                            </m:sub>
                          </m:sSub>
                        </m:e>
                      </m:nary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zh-CN" alt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zh-CN" altLang="en-US" sz="2000" dirty="0"/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DF136259-9A2B-4D93-B319-3B107B66D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6334" y="4084073"/>
                <a:ext cx="4885268" cy="1280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28A2AD8-590E-44F6-BA38-5E7977EE9AAE}"/>
                  </a:ext>
                </a:extLst>
              </p:cNvPr>
              <p:cNvSpPr/>
              <p:nvPr/>
            </p:nvSpPr>
            <p:spPr>
              <a:xfrm>
                <a:off x="501650" y="3556190"/>
                <a:ext cx="1929887" cy="723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/>
                  <a:t>注意：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sz="2000" dirty="0">
                    <a:solidFill>
                      <a:srgbClr val="C00000"/>
                    </a:solidFill>
                  </a:rPr>
                  <a:t>的选择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endParaRPr lang="en-US" altLang="zh-CN" sz="2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28A2AD8-590E-44F6-BA38-5E7977EE9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" y="3556190"/>
                <a:ext cx="1929887" cy="723275"/>
              </a:xfrm>
              <a:prstGeom prst="rect">
                <a:avLst/>
              </a:prstGeom>
              <a:blipFill>
                <a:blip r:embed="rId6"/>
                <a:stretch>
                  <a:fillRect l="-3155" t="-4202" r="-2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21B0414-28A6-43EE-A325-F02C8774836D}"/>
                  </a:ext>
                </a:extLst>
              </p:cNvPr>
              <p:cNvSpPr/>
              <p:nvPr/>
            </p:nvSpPr>
            <p:spPr>
              <a:xfrm>
                <a:off x="1761068" y="5313607"/>
                <a:ext cx="2445733" cy="408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21B0414-28A6-43EE-A325-F02C87748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068" y="5313607"/>
                <a:ext cx="2445733" cy="408060"/>
              </a:xfrm>
              <a:prstGeom prst="rect">
                <a:avLst/>
              </a:prstGeom>
              <a:blipFill>
                <a:blip r:embed="rId7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58F83917-25C5-4F27-A759-8BB7006B799B}"/>
              </a:ext>
            </a:extLst>
          </p:cNvPr>
          <p:cNvSpPr/>
          <p:nvPr/>
        </p:nvSpPr>
        <p:spPr>
          <a:xfrm>
            <a:off x="501649" y="4386686"/>
            <a:ext cx="10646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方法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方法</a:t>
            </a:r>
            <a:r>
              <a:rPr lang="en-US" altLang="zh-CN" sz="2000" dirty="0"/>
              <a:t>2</a:t>
            </a:r>
            <a:r>
              <a:rPr lang="zh-CN" altLang="en-US" sz="2000" dirty="0"/>
              <a:t>：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0D09144-C369-4C0D-B072-C2A14A35D241}"/>
                  </a:ext>
                </a:extLst>
              </p:cNvPr>
              <p:cNvSpPr/>
              <p:nvPr/>
            </p:nvSpPr>
            <p:spPr>
              <a:xfrm>
                <a:off x="501649" y="6109950"/>
                <a:ext cx="82444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 为线性时两者相同，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 为非线性时方法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的结果更优（取平均的次数少）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0D09144-C369-4C0D-B072-C2A14A35D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49" y="6109950"/>
                <a:ext cx="8244417" cy="400110"/>
              </a:xfrm>
              <a:prstGeom prst="rect">
                <a:avLst/>
              </a:prstGeom>
              <a:blipFill>
                <a:blip r:embed="rId8"/>
                <a:stretch>
                  <a:fillRect l="-296" t="-7576" r="-3769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8E9BE52B-6C30-4C1C-B9FE-10CAD3628420}"/>
              </a:ext>
            </a:extLst>
          </p:cNvPr>
          <p:cNvSpPr/>
          <p:nvPr/>
        </p:nvSpPr>
        <p:spPr>
          <a:xfrm>
            <a:off x="309493" y="3335867"/>
            <a:ext cx="8563573" cy="3352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227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709" y="1540905"/>
                <a:ext cx="7735704" cy="6309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3.</a:t>
                </a:r>
                <a:r>
                  <a:rPr lang="zh-CN" altLang="en-US" sz="2400" dirty="0"/>
                  <a:t>最终结果形式：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CN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accent1"/>
                    </a:solidFill>
                  </a:rPr>
                  <a:t>   单位</a:t>
                </a:r>
                <a:endParaRPr lang="en-US" altLang="zh-CN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709" y="1540905"/>
                <a:ext cx="7735704" cy="630993"/>
              </a:xfrm>
              <a:blipFill>
                <a:blip r:embed="rId2"/>
                <a:stretch>
                  <a:fillRect l="-1182" t="-13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>
            <a:extLst>
              <a:ext uri="{FF2B5EF4-FFF2-40B4-BE49-F238E27FC236}">
                <a16:creationId xmlns:a16="http://schemas.microsoft.com/office/drawing/2014/main" id="{A5FC32D2-3D75-4C7C-8DD2-552091EC9FBD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5\6  </a:t>
            </a:r>
            <a:r>
              <a:rPr lang="zh-CN" altLang="en-US" sz="3600" b="1" dirty="0"/>
              <a:t>测量结果的表达</a:t>
            </a:r>
            <a:endParaRPr lang="en-US" altLang="zh-CN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57735141-2CE7-4DE6-BC3A-F30A0F07EF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8527" y="2310823"/>
                <a:ext cx="6195483" cy="13665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zh-CN" altLang="en-US" sz="2000" dirty="0"/>
                  <a:t>如：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000" dirty="0"/>
                          <m:t>2.35</m:t>
                        </m:r>
                        <m:r>
                          <m:rPr>
                            <m:nor/>
                          </m:rPr>
                          <a:rPr lang="en-US" altLang="zh-CN" sz="2000" dirty="0" smtClean="0"/>
                          <m:t>3</m:t>
                        </m:r>
                        <m:r>
                          <m:rPr>
                            <m:nor/>
                          </m:rPr>
                          <a:rPr lang="en-US" altLang="zh-CN" sz="2000" dirty="0"/>
                          <m:t>1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m:rPr>
                            <m:sty m:val="p"/>
                          </m:rPr>
                          <a:rPr lang="en-US" altLang="zh-CN" sz="2000" smtClean="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i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=0.0311…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i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zh-CN" altLang="en-US" sz="2000" dirty="0"/>
                  <a:t>如：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000" dirty="0"/>
                          <m:t>2.35</m:t>
                        </m:r>
                        <m:r>
                          <m:rPr>
                            <m:nor/>
                          </m:rPr>
                          <a:rPr lang="en-US" altLang="zh-CN" sz="2000" dirty="0" smtClean="0"/>
                          <m:t>3</m:t>
                        </m:r>
                        <m:r>
                          <m:rPr>
                            <m:nor/>
                          </m:rPr>
                          <a:rPr lang="en-US" altLang="zh-CN" sz="2000" dirty="0"/>
                          <m:t>1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i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=0.0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57735141-2CE7-4DE6-BC3A-F30A0F07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27" y="2310823"/>
                <a:ext cx="6195483" cy="1366595"/>
              </a:xfrm>
              <a:prstGeom prst="rect">
                <a:avLst/>
              </a:prstGeom>
              <a:blipFill>
                <a:blip r:embed="rId3"/>
                <a:stretch>
                  <a:fillRect l="-983" t="-4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0A7AA669-BA58-42F6-B5FD-5F6A25A6C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24" y="2220074"/>
            <a:ext cx="2128189" cy="4498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0FF6A32-C4AE-48AD-80E0-40E04B052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224" y="3033607"/>
            <a:ext cx="2432006" cy="45335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66BF699-D8B3-488C-ACF0-A22D1DEE29CB}"/>
              </a:ext>
            </a:extLst>
          </p:cNvPr>
          <p:cNvSpPr/>
          <p:nvPr/>
        </p:nvSpPr>
        <p:spPr>
          <a:xfrm>
            <a:off x="848527" y="4041090"/>
            <a:ext cx="7639451" cy="189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最终结果</a:t>
            </a:r>
            <a:r>
              <a:rPr lang="zh-CN" altLang="en-US" sz="2000" dirty="0">
                <a:solidFill>
                  <a:srgbClr val="00B0F0"/>
                </a:solidFill>
              </a:rPr>
              <a:t>有效数字的位数</a:t>
            </a:r>
            <a:r>
              <a:rPr lang="zh-CN" altLang="en-US" sz="2000" dirty="0"/>
              <a:t>是由合成不确定度来确定。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先保留不确定度的位数</a:t>
            </a:r>
            <a:r>
              <a:rPr lang="zh-CN" altLang="en-US" sz="2000" dirty="0"/>
              <a:t>：</a:t>
            </a:r>
            <a:r>
              <a:rPr lang="en-US" altLang="zh-CN" sz="2000" dirty="0"/>
              <a:t>1</a:t>
            </a:r>
            <a:r>
              <a:rPr lang="zh-CN" altLang="en-US" sz="2000" dirty="0"/>
              <a:t>或</a:t>
            </a:r>
            <a:r>
              <a:rPr lang="en-US" altLang="zh-CN" sz="2000" dirty="0"/>
              <a:t>2</a:t>
            </a:r>
            <a:r>
              <a:rPr lang="zh-CN" altLang="en-US" sz="2000" dirty="0"/>
              <a:t>位有效数字、不为</a:t>
            </a:r>
            <a:r>
              <a:rPr lang="en-US" altLang="zh-CN" sz="2000" dirty="0"/>
              <a:t>0</a:t>
            </a:r>
            <a:r>
              <a:rPr lang="zh-CN" altLang="en-US" sz="2000" dirty="0"/>
              <a:t>就进位。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再保留均值的位数</a:t>
            </a:r>
            <a:r>
              <a:rPr lang="zh-CN" altLang="en-US" sz="2000" dirty="0"/>
              <a:t>：均值最后一位与不确定度最后一位</a:t>
            </a:r>
            <a:r>
              <a:rPr lang="zh-CN" altLang="en-US" sz="2000" dirty="0">
                <a:solidFill>
                  <a:srgbClr val="FF0000"/>
                </a:solidFill>
              </a:rPr>
              <a:t>位置</a:t>
            </a:r>
            <a:r>
              <a:rPr lang="zh-CN" altLang="en-US" sz="2000" dirty="0">
                <a:solidFill>
                  <a:srgbClr val="00B0F0"/>
                </a:solidFill>
              </a:rPr>
              <a:t>对齐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结果较大或太小时候，注意</a:t>
            </a:r>
            <a:r>
              <a:rPr lang="zh-CN" altLang="en-US" sz="2000" b="1" dirty="0"/>
              <a:t>科学计数法和单位为换算。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2375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8842" y="1535185"/>
                <a:ext cx="7735704" cy="63099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6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60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60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zh-CN" sz="6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en-US" sz="6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60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6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CN" sz="6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zh-CN" altLang="en-US" sz="6000" dirty="0">
                    <a:solidFill>
                      <a:schemeClr val="accent1"/>
                    </a:solidFill>
                  </a:rPr>
                  <a:t>   单位</a:t>
                </a:r>
                <a:endParaRPr lang="en-US" altLang="zh-CN" sz="6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8842" y="1535185"/>
                <a:ext cx="7735704" cy="630993"/>
              </a:xfrm>
              <a:blipFill>
                <a:blip r:embed="rId2"/>
                <a:stretch>
                  <a:fillRect t="-44660" b="-11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>
            <a:extLst>
              <a:ext uri="{FF2B5EF4-FFF2-40B4-BE49-F238E27FC236}">
                <a16:creationId xmlns:a16="http://schemas.microsoft.com/office/drawing/2014/main" id="{A5FC32D2-3D75-4C7C-8DD2-552091EC9FBD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5\6  </a:t>
            </a:r>
            <a:r>
              <a:rPr lang="zh-CN" altLang="en-US" sz="3600" b="1" dirty="0"/>
              <a:t>测量结果的表达</a:t>
            </a:r>
            <a:endParaRPr lang="en-US" altLang="zh-CN" sz="3600" b="1" dirty="0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6F79227C-6409-4B37-9A5D-7BF7021255C2}"/>
              </a:ext>
            </a:extLst>
          </p:cNvPr>
          <p:cNvSpPr/>
          <p:nvPr/>
        </p:nvSpPr>
        <p:spPr>
          <a:xfrm>
            <a:off x="609600" y="3076278"/>
            <a:ext cx="8085667" cy="329289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80C9B24-8F9D-49DB-A03C-800DA6A3405B}"/>
              </a:ext>
            </a:extLst>
          </p:cNvPr>
          <p:cNvSpPr txBox="1">
            <a:spLocks/>
          </p:cNvSpPr>
          <p:nvPr/>
        </p:nvSpPr>
        <p:spPr>
          <a:xfrm>
            <a:off x="713317" y="3149600"/>
            <a:ext cx="7886700" cy="179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/>
              <a:t>测量的精密度</a:t>
            </a:r>
            <a:r>
              <a:rPr lang="zh-CN" altLang="en-US" sz="1800" dirty="0"/>
              <a:t>：多次重复测量值相互接近的程度。</a:t>
            </a:r>
          </a:p>
          <a:p>
            <a:r>
              <a:rPr lang="zh-CN" altLang="en-US" sz="1800" b="1" dirty="0"/>
              <a:t>测量的正确度</a:t>
            </a:r>
            <a:r>
              <a:rPr lang="zh-CN" altLang="en-US" sz="1800" dirty="0"/>
              <a:t>：测量数据平均值接近真值的程度。</a:t>
            </a:r>
            <a:endParaRPr lang="en-US" altLang="zh-CN" sz="1800" dirty="0"/>
          </a:p>
          <a:p>
            <a:r>
              <a:rPr lang="zh-CN" altLang="en-US" sz="1800" b="1" dirty="0"/>
              <a:t>测量的准确度</a:t>
            </a:r>
            <a:r>
              <a:rPr lang="zh-CN" altLang="en-US" sz="1800" dirty="0"/>
              <a:t>：测量数据集中于真值附近的程度。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0A71FB-F780-422F-A780-B702C237BA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4" t="57634" r="4176" b="13909"/>
          <a:stretch/>
        </p:blipFill>
        <p:spPr>
          <a:xfrm>
            <a:off x="713316" y="4375120"/>
            <a:ext cx="7886701" cy="189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09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508467-5004-4297-B6DB-147A8B2FB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70" y="1239372"/>
            <a:ext cx="7195659" cy="513739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05277AC-FABC-475C-8E5A-AB763BD1D675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6\6  </a:t>
            </a:r>
            <a:r>
              <a:rPr lang="zh-CN" altLang="en-US" sz="3600" b="1" dirty="0"/>
              <a:t>数据处理</a:t>
            </a:r>
            <a:endParaRPr lang="en-US" altLang="zh-CN" sz="3600" b="1" dirty="0"/>
          </a:p>
        </p:txBody>
      </p:sp>
    </p:spTree>
    <p:extLst>
      <p:ext uri="{BB962C8B-B14F-4D97-AF65-F5344CB8AC3E}">
        <p14:creationId xmlns:p14="http://schemas.microsoft.com/office/powerpoint/2010/main" val="3526221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E05A57EE-2927-497C-BD73-06A2548D1A99}"/>
              </a:ext>
            </a:extLst>
          </p:cNvPr>
          <p:cNvSpPr/>
          <p:nvPr/>
        </p:nvSpPr>
        <p:spPr>
          <a:xfrm>
            <a:off x="524933" y="3491145"/>
            <a:ext cx="8085667" cy="329289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FAB304A9-2010-40F2-BECC-5A5DF8214C15}"/>
              </a:ext>
            </a:extLst>
          </p:cNvPr>
          <p:cNvSpPr/>
          <p:nvPr/>
        </p:nvSpPr>
        <p:spPr>
          <a:xfrm>
            <a:off x="524933" y="1752600"/>
            <a:ext cx="8085667" cy="170656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C0A2FC-25A8-4BF0-BAE4-1A97B8DF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6" y="73960"/>
            <a:ext cx="6575612" cy="793376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2\6  </a:t>
            </a:r>
            <a:r>
              <a:rPr lang="zh-CN" altLang="en-US" sz="3600" b="1" dirty="0"/>
              <a:t>测量与误差</a:t>
            </a:r>
            <a:endParaRPr lang="en-US" altLang="zh-CN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4359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测量相关概念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CN" sz="18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1800" b="1" dirty="0"/>
              <a:t>测量的四要素</a:t>
            </a:r>
            <a:r>
              <a:rPr lang="zh-CN" altLang="en-US" sz="1800" dirty="0"/>
              <a:t>：被测对象、测量程序、测量准确度和计量单位。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/>
              <a:t>直接测量量</a:t>
            </a:r>
            <a:r>
              <a:rPr lang="zh-CN" altLang="en-US" sz="1800" dirty="0"/>
              <a:t>：所要测量的量不必将实测的量经过任何函数关系的计算而直接得到。 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/>
              <a:t>间接测量量</a:t>
            </a:r>
            <a:r>
              <a:rPr lang="zh-CN" altLang="en-US" sz="1800" dirty="0"/>
              <a:t>：通过欲测量的量与直接实测的量之间的已知函数关系，经过计算间接得到欲测量的量。 </a:t>
            </a:r>
            <a:endParaRPr lang="en-US" altLang="zh-CN" sz="1800" dirty="0"/>
          </a:p>
          <a:p>
            <a:r>
              <a:rPr lang="zh-CN" altLang="en-US" sz="1800" b="1" dirty="0"/>
              <a:t>测量的精密度</a:t>
            </a:r>
            <a:r>
              <a:rPr lang="zh-CN" altLang="en-US" sz="1800" dirty="0"/>
              <a:t>：多次重复测量值相互接近的程度。</a:t>
            </a:r>
          </a:p>
          <a:p>
            <a:r>
              <a:rPr lang="zh-CN" altLang="en-US" sz="1800" b="1" dirty="0"/>
              <a:t>测量的正确度</a:t>
            </a:r>
            <a:r>
              <a:rPr lang="zh-CN" altLang="en-US" sz="1800" dirty="0"/>
              <a:t>：测量数据平均值接近真值的程度。</a:t>
            </a:r>
            <a:endParaRPr lang="en-US" altLang="zh-CN" sz="1800" dirty="0"/>
          </a:p>
          <a:p>
            <a:r>
              <a:rPr lang="zh-CN" altLang="en-US" sz="1800" b="1" dirty="0"/>
              <a:t>测量的准确度</a:t>
            </a:r>
            <a:r>
              <a:rPr lang="zh-CN" altLang="en-US" sz="1800" dirty="0"/>
              <a:t>：测量数据集中于真值附近的程度。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C41A37-F36D-4569-B9DC-627E8EB996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4" t="57634" r="4176" b="13909"/>
          <a:stretch/>
        </p:blipFill>
        <p:spPr>
          <a:xfrm>
            <a:off x="628649" y="4789987"/>
            <a:ext cx="7886701" cy="18965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2140029-0F23-43DF-9ACD-230ED0D8BC6E}"/>
              </a:ext>
            </a:extLst>
          </p:cNvPr>
          <p:cNvSpPr/>
          <p:nvPr/>
        </p:nvSpPr>
        <p:spPr>
          <a:xfrm>
            <a:off x="6851218" y="377223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这三张图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想表达什么？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469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05277AC-FABC-475C-8E5A-AB763BD1D675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6\6  </a:t>
            </a:r>
            <a:r>
              <a:rPr lang="zh-CN" altLang="en-US" sz="3600" b="1" dirty="0"/>
              <a:t>数据处理</a:t>
            </a:r>
            <a:endParaRPr lang="en-US" altLang="zh-CN" sz="3600" b="1" dirty="0"/>
          </a:p>
        </p:txBody>
      </p:sp>
      <p:graphicFrame>
        <p:nvGraphicFramePr>
          <p:cNvPr id="6" name="Group 171">
            <a:extLst>
              <a:ext uri="{FF2B5EF4-FFF2-40B4-BE49-F238E27FC236}">
                <a16:creationId xmlns:a16="http://schemas.microsoft.com/office/drawing/2014/main" id="{9A27E614-3F4A-4328-A959-A5493944B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942388"/>
              </p:ext>
            </p:extLst>
          </p:nvPr>
        </p:nvGraphicFramePr>
        <p:xfrm>
          <a:off x="531673" y="1047856"/>
          <a:ext cx="8229600" cy="5736184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04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序号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荷重砝码质量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mg (N)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标尺读数 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 (cm)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荷重砝码质量差4牛顿时的读数差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S (cm</a:t>
                      </a: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)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S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的绝对误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差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S) (cm</a:t>
                      </a:r>
                      <a:r>
                        <a:rPr kumimoji="0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)</a:t>
                      </a: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  <a:sym typeface="Symbol" pitchFamily="18" charset="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7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增砝码时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减砝码时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平均值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0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=0.00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0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’=0.10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S)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1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=0.03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  <a:sym typeface="Symbol" pitchFamily="18" charset="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1×9.80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=0.99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’=1.00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S)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2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=0.03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  <a:sym typeface="Symbol" pitchFamily="18" charset="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2×9.80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=1.80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’=1.90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S)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3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=0.02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  <a:sym typeface="Symbol" pitchFamily="18" charset="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3×9.80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3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=2.70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3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’=2.80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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S)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4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=0.01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  <a:sym typeface="Symbol" pitchFamily="18" charset="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6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4×9.80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4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=3.62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4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’=3.70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 ×9.80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5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=4.51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5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’=4.59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 ×9.80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6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=5.40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6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’=5.49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 ×9.80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7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=6.32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r>
                        <a:rPr kumimoji="0" lang="en-US" altLang="zh-CN" sz="1800" u="none" strike="noStrike" cap="none" normalizeH="0" baseline="-25000">
                          <a:ln>
                            <a:noFill/>
                          </a:ln>
                          <a:effectLst/>
                        </a:rPr>
                        <a:t>7</a:t>
                      </a:r>
                      <a:r>
                        <a:rPr kumimoji="0" lang="en-US" altLang="zh-CN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’=6.32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Object 15">
            <a:extLst>
              <a:ext uri="{FF2B5EF4-FFF2-40B4-BE49-F238E27FC236}">
                <a16:creationId xmlns:a16="http://schemas.microsoft.com/office/drawing/2014/main" id="{F50DB31A-307F-4F97-B960-AA5A4E4443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619164"/>
              </p:ext>
            </p:extLst>
          </p:nvPr>
        </p:nvGraphicFramePr>
        <p:xfrm>
          <a:off x="4481631" y="2385859"/>
          <a:ext cx="1004183" cy="397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" name="公式" r:id="rId3" imgW="609480" imgH="241200" progId="Equation.3">
                  <p:embed/>
                </p:oleObj>
              </mc:Choice>
              <mc:Fallback>
                <p:oleObj name="公式" r:id="rId3" imgW="609480" imgH="241200" progId="Equation.3">
                  <p:embed/>
                  <p:pic>
                    <p:nvPicPr>
                      <p:cNvPr id="18331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631" y="2385859"/>
                        <a:ext cx="1004183" cy="397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6">
            <a:extLst>
              <a:ext uri="{FF2B5EF4-FFF2-40B4-BE49-F238E27FC236}">
                <a16:creationId xmlns:a16="http://schemas.microsoft.com/office/drawing/2014/main" id="{AFFC2F06-D1C3-4B87-92AD-2431A76D0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408904"/>
              </p:ext>
            </p:extLst>
          </p:nvPr>
        </p:nvGraphicFramePr>
        <p:xfrm>
          <a:off x="4522323" y="2960630"/>
          <a:ext cx="923471" cy="436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" name="公式" r:id="rId5" imgW="583920" imgH="228600" progId="Equation.3">
                  <p:embed/>
                </p:oleObj>
              </mc:Choice>
              <mc:Fallback>
                <p:oleObj name="公式" r:id="rId5" imgW="583920" imgH="228600" progId="Equation.3">
                  <p:embed/>
                  <p:pic>
                    <p:nvPicPr>
                      <p:cNvPr id="18331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2323" y="2960630"/>
                        <a:ext cx="923471" cy="4362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7">
            <a:extLst>
              <a:ext uri="{FF2B5EF4-FFF2-40B4-BE49-F238E27FC236}">
                <a16:creationId xmlns:a16="http://schemas.microsoft.com/office/drawing/2014/main" id="{A9052577-9715-436D-A2CE-F290CB5066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707241"/>
              </p:ext>
            </p:extLst>
          </p:nvPr>
        </p:nvGraphicFramePr>
        <p:xfrm>
          <a:off x="4497312" y="3577196"/>
          <a:ext cx="985806" cy="377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" name="公式" r:id="rId7" imgW="596880" imgH="228600" progId="Equation.3">
                  <p:embed/>
                </p:oleObj>
              </mc:Choice>
              <mc:Fallback>
                <p:oleObj name="公式" r:id="rId7" imgW="596880" imgH="228600" progId="Equation.3">
                  <p:embed/>
                  <p:pic>
                    <p:nvPicPr>
                      <p:cNvPr id="18331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7312" y="3577196"/>
                        <a:ext cx="985806" cy="3775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8">
            <a:extLst>
              <a:ext uri="{FF2B5EF4-FFF2-40B4-BE49-F238E27FC236}">
                <a16:creationId xmlns:a16="http://schemas.microsoft.com/office/drawing/2014/main" id="{D8E6303B-BB17-4ECB-8084-EF2BDED53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899376"/>
              </p:ext>
            </p:extLst>
          </p:nvPr>
        </p:nvGraphicFramePr>
        <p:xfrm>
          <a:off x="4518954" y="4112021"/>
          <a:ext cx="957042" cy="378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" name="公式" r:id="rId9" imgW="609480" imgH="241200" progId="Equation.3">
                  <p:embed/>
                </p:oleObj>
              </mc:Choice>
              <mc:Fallback>
                <p:oleObj name="公式" r:id="rId9" imgW="609480" imgH="241200" progId="Equation.3">
                  <p:embed/>
                  <p:pic>
                    <p:nvPicPr>
                      <p:cNvPr id="18331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954" y="4112021"/>
                        <a:ext cx="957042" cy="3788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9">
            <a:extLst>
              <a:ext uri="{FF2B5EF4-FFF2-40B4-BE49-F238E27FC236}">
                <a16:creationId xmlns:a16="http://schemas.microsoft.com/office/drawing/2014/main" id="{DC2CA5CF-9337-408D-99E3-283994B2F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987008"/>
              </p:ext>
            </p:extLst>
          </p:nvPr>
        </p:nvGraphicFramePr>
        <p:xfrm>
          <a:off x="4500292" y="4659546"/>
          <a:ext cx="993277" cy="372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" name="公式" r:id="rId11" imgW="609480" imgH="228600" progId="Equation.3">
                  <p:embed/>
                </p:oleObj>
              </mc:Choice>
              <mc:Fallback>
                <p:oleObj name="公式" r:id="rId11" imgW="609480" imgH="228600" progId="Equation.3">
                  <p:embed/>
                  <p:pic>
                    <p:nvPicPr>
                      <p:cNvPr id="18331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292" y="4659546"/>
                        <a:ext cx="993277" cy="3724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0">
            <a:extLst>
              <a:ext uri="{FF2B5EF4-FFF2-40B4-BE49-F238E27FC236}">
                <a16:creationId xmlns:a16="http://schemas.microsoft.com/office/drawing/2014/main" id="{8D196F10-AAC0-43C8-AF8E-79545BC16A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126947"/>
              </p:ext>
            </p:extLst>
          </p:nvPr>
        </p:nvGraphicFramePr>
        <p:xfrm>
          <a:off x="4500292" y="5250356"/>
          <a:ext cx="980615" cy="3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" name="公式" r:id="rId13" imgW="609480" imgH="241200" progId="Equation.3">
                  <p:embed/>
                </p:oleObj>
              </mc:Choice>
              <mc:Fallback>
                <p:oleObj name="公式" r:id="rId13" imgW="609480" imgH="241200" progId="Equation.3">
                  <p:embed/>
                  <p:pic>
                    <p:nvPicPr>
                      <p:cNvPr id="18331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292" y="5250356"/>
                        <a:ext cx="980615" cy="388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1">
            <a:extLst>
              <a:ext uri="{FF2B5EF4-FFF2-40B4-BE49-F238E27FC236}">
                <a16:creationId xmlns:a16="http://schemas.microsoft.com/office/drawing/2014/main" id="{82956CD7-FC41-4A16-9521-AA9F67394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899619"/>
              </p:ext>
            </p:extLst>
          </p:nvPr>
        </p:nvGraphicFramePr>
        <p:xfrm>
          <a:off x="4500292" y="5772871"/>
          <a:ext cx="980615" cy="38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" name="公式" r:id="rId15" imgW="609480" imgH="241200" progId="Equation.3">
                  <p:embed/>
                </p:oleObj>
              </mc:Choice>
              <mc:Fallback>
                <p:oleObj name="公式" r:id="rId15" imgW="609480" imgH="241200" progId="Equation.3">
                  <p:embed/>
                  <p:pic>
                    <p:nvPicPr>
                      <p:cNvPr id="18331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292" y="5772871"/>
                        <a:ext cx="980615" cy="388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2">
            <a:extLst>
              <a:ext uri="{FF2B5EF4-FFF2-40B4-BE49-F238E27FC236}">
                <a16:creationId xmlns:a16="http://schemas.microsoft.com/office/drawing/2014/main" id="{775D3A26-D820-421A-97A0-4A66F7459F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208856"/>
              </p:ext>
            </p:extLst>
          </p:nvPr>
        </p:nvGraphicFramePr>
        <p:xfrm>
          <a:off x="4528283" y="6314047"/>
          <a:ext cx="933469" cy="369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" name="公式" r:id="rId17" imgW="609480" imgH="241200" progId="Equation.3">
                  <p:embed/>
                </p:oleObj>
              </mc:Choice>
              <mc:Fallback>
                <p:oleObj name="公式" r:id="rId17" imgW="609480" imgH="241200" progId="Equation.3">
                  <p:embed/>
                  <p:pic>
                    <p:nvPicPr>
                      <p:cNvPr id="18331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8283" y="6314047"/>
                        <a:ext cx="933469" cy="3694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3">
            <a:extLst>
              <a:ext uri="{FF2B5EF4-FFF2-40B4-BE49-F238E27FC236}">
                <a16:creationId xmlns:a16="http://schemas.microsoft.com/office/drawing/2014/main" id="{04A65A30-CC9D-4270-9E48-14155D0781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977864"/>
              </p:ext>
            </p:extLst>
          </p:nvPr>
        </p:nvGraphicFramePr>
        <p:xfrm>
          <a:off x="5573054" y="2395189"/>
          <a:ext cx="1626896" cy="315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" name="公式" r:id="rId19" imgW="1244520" imgH="241200" progId="Equation.3">
                  <p:embed/>
                </p:oleObj>
              </mc:Choice>
              <mc:Fallback>
                <p:oleObj name="公式" r:id="rId19" imgW="1244520" imgH="241200" progId="Equation.3">
                  <p:embed/>
                  <p:pic>
                    <p:nvPicPr>
                      <p:cNvPr id="18331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3054" y="2395189"/>
                        <a:ext cx="1626896" cy="315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4">
            <a:extLst>
              <a:ext uri="{FF2B5EF4-FFF2-40B4-BE49-F238E27FC236}">
                <a16:creationId xmlns:a16="http://schemas.microsoft.com/office/drawing/2014/main" id="{D0F5EBDB-C1CC-494D-B921-A20FE58FEE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821801"/>
              </p:ext>
            </p:extLst>
          </p:nvPr>
        </p:nvGraphicFramePr>
        <p:xfrm>
          <a:off x="5604027" y="2983016"/>
          <a:ext cx="1584964" cy="304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" name="公式" r:id="rId21" imgW="1257120" imgH="241200" progId="Equation.3">
                  <p:embed/>
                </p:oleObj>
              </mc:Choice>
              <mc:Fallback>
                <p:oleObj name="公式" r:id="rId21" imgW="1257120" imgH="241200" progId="Equation.3">
                  <p:embed/>
                  <p:pic>
                    <p:nvPicPr>
                      <p:cNvPr id="18332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4027" y="2983016"/>
                        <a:ext cx="1584964" cy="304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5">
            <a:extLst>
              <a:ext uri="{FF2B5EF4-FFF2-40B4-BE49-F238E27FC236}">
                <a16:creationId xmlns:a16="http://schemas.microsoft.com/office/drawing/2014/main" id="{7C2B6BD6-EB4D-4D7D-B121-3F8AE9812D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7493"/>
              </p:ext>
            </p:extLst>
          </p:nvPr>
        </p:nvGraphicFramePr>
        <p:xfrm>
          <a:off x="5597676" y="3598837"/>
          <a:ext cx="1574281" cy="29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" name="公式" r:id="rId23" imgW="1269720" imgH="241200" progId="Equation.3">
                  <p:embed/>
                </p:oleObj>
              </mc:Choice>
              <mc:Fallback>
                <p:oleObj name="公式" r:id="rId23" imgW="1269720" imgH="241200" progId="Equation.3">
                  <p:embed/>
                  <p:pic>
                    <p:nvPicPr>
                      <p:cNvPr id="18332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676" y="3598837"/>
                        <a:ext cx="1574281" cy="29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6">
            <a:extLst>
              <a:ext uri="{FF2B5EF4-FFF2-40B4-BE49-F238E27FC236}">
                <a16:creationId xmlns:a16="http://schemas.microsoft.com/office/drawing/2014/main" id="{F7B0DE4D-DFC1-4DF4-8CC1-BB11EE4EDE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548043"/>
              </p:ext>
            </p:extLst>
          </p:nvPr>
        </p:nvGraphicFramePr>
        <p:xfrm>
          <a:off x="5669210" y="5297399"/>
          <a:ext cx="1351227" cy="41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" name="公式" r:id="rId25" imgW="660240" imgH="203040" progId="Equation.3">
                  <p:embed/>
                </p:oleObj>
              </mc:Choice>
              <mc:Fallback>
                <p:oleObj name="公式" r:id="rId25" imgW="660240" imgH="203040" progId="Equation.3">
                  <p:embed/>
                  <p:pic>
                    <p:nvPicPr>
                      <p:cNvPr id="18332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9210" y="5297399"/>
                        <a:ext cx="1351227" cy="41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7">
            <a:extLst>
              <a:ext uri="{FF2B5EF4-FFF2-40B4-BE49-F238E27FC236}">
                <a16:creationId xmlns:a16="http://schemas.microsoft.com/office/drawing/2014/main" id="{A4D311D5-013B-46A1-9C71-B81AFFFB0F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667043"/>
              </p:ext>
            </p:extLst>
          </p:nvPr>
        </p:nvGraphicFramePr>
        <p:xfrm>
          <a:off x="7252694" y="5334331"/>
          <a:ext cx="1491356" cy="388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" name="公式" r:id="rId27" imgW="927000" imgH="241200" progId="Equation.3">
                  <p:embed/>
                </p:oleObj>
              </mc:Choice>
              <mc:Fallback>
                <p:oleObj name="公式" r:id="rId27" imgW="927000" imgH="241200" progId="Equation.3">
                  <p:embed/>
                  <p:pic>
                    <p:nvPicPr>
                      <p:cNvPr id="1833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2694" y="5334331"/>
                        <a:ext cx="1491356" cy="388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8">
            <a:extLst>
              <a:ext uri="{FF2B5EF4-FFF2-40B4-BE49-F238E27FC236}">
                <a16:creationId xmlns:a16="http://schemas.microsoft.com/office/drawing/2014/main" id="{7B7AC3C2-F610-4A57-A3FB-54BBBBE1AD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452312"/>
              </p:ext>
            </p:extLst>
          </p:nvPr>
        </p:nvGraphicFramePr>
        <p:xfrm>
          <a:off x="5572665" y="4102691"/>
          <a:ext cx="1683269" cy="31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" name="公式" r:id="rId29" imgW="1282680" imgH="241200" progId="Equation.3">
                  <p:embed/>
                </p:oleObj>
              </mc:Choice>
              <mc:Fallback>
                <p:oleObj name="公式" r:id="rId29" imgW="1282680" imgH="241200" progId="Equation.3">
                  <p:embed/>
                  <p:pic>
                    <p:nvPicPr>
                      <p:cNvPr id="18332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665" y="4102691"/>
                        <a:ext cx="1683269" cy="316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8C5CFB89-1D37-47BB-A34F-99CB77889B1F}"/>
              </a:ext>
            </a:extLst>
          </p:cNvPr>
          <p:cNvSpPr/>
          <p:nvPr/>
        </p:nvSpPr>
        <p:spPr>
          <a:xfrm>
            <a:off x="4715934" y="305368"/>
            <a:ext cx="4838678" cy="465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列表法：实验金属杨氏模量的数据处理</a:t>
            </a:r>
          </a:p>
        </p:txBody>
      </p:sp>
    </p:spTree>
    <p:extLst>
      <p:ext uri="{BB962C8B-B14F-4D97-AF65-F5344CB8AC3E}">
        <p14:creationId xmlns:p14="http://schemas.microsoft.com/office/powerpoint/2010/main" val="1278147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0A2FC-25A8-4BF0-BAE4-1A97B8DF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B6331B-6D56-4736-9962-800AB74A9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7" y="85553"/>
            <a:ext cx="9042865" cy="66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0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7671A-A1F0-4ABB-8CD5-BEF5519C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BA09F-64D5-42DE-9417-234FECA29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ED2B10-3C1A-4D8A-85EF-5BF8F8D1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3" y="187716"/>
            <a:ext cx="8691614" cy="64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8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4B974-02EF-4882-91BA-37E22E61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69ABFB-8FDF-4BEE-BB81-1ABF562F0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90A6B7-9308-40E4-9246-F1A37F2C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" y="0"/>
            <a:ext cx="9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19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4B974-02EF-4882-91BA-37E22E61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作图法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69ABFB-8FDF-4BEE-BB81-1ABF562F0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作图法必须要有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标明：横纵坐标轴、变量、单位、合适分度值</a:t>
            </a:r>
            <a:endParaRPr lang="en-US" altLang="zh-CN" dirty="0"/>
          </a:p>
          <a:p>
            <a:r>
              <a:rPr lang="zh-CN" altLang="en-US" dirty="0"/>
              <a:t>图线：平滑曲线</a:t>
            </a:r>
            <a:endParaRPr lang="en-US" altLang="zh-CN" dirty="0"/>
          </a:p>
          <a:p>
            <a:r>
              <a:rPr lang="zh-CN" altLang="en-US" dirty="0"/>
              <a:t>数据点：参与计算的点的坐标（或者重点数据的坐标）</a:t>
            </a:r>
            <a:endParaRPr lang="en-US" altLang="zh-CN" dirty="0"/>
          </a:p>
          <a:p>
            <a:r>
              <a:rPr lang="zh-CN" altLang="en-US" dirty="0"/>
              <a:t>图像名称！</a:t>
            </a:r>
            <a:endParaRPr lang="en-US" altLang="zh-CN" dirty="0"/>
          </a:p>
          <a:p>
            <a:r>
              <a:rPr lang="zh-CN" altLang="en-US" dirty="0"/>
              <a:t>手工做图一定要在坐标纸上！电脑绘图直接打印即可。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7048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7389" y="1149040"/>
            <a:ext cx="6808471" cy="517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矩形 18"/>
          <p:cNvSpPr/>
          <p:nvPr/>
        </p:nvSpPr>
        <p:spPr>
          <a:xfrm>
            <a:off x="580989" y="470927"/>
            <a:ext cx="20697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3300"/>
              </a:buClr>
              <a:defRPr/>
            </a:pPr>
            <a:r>
              <a:rPr lang="zh-CN" altLang="zh-CN" sz="2100" b="1" dirty="0">
                <a:latin typeface="+mn-ea"/>
              </a:rPr>
              <a:t>不当图例展示：</a:t>
            </a:r>
            <a:endParaRPr lang="zh-CN" altLang="en-US" sz="2100" b="1" dirty="0">
              <a:latin typeface="+mn-ea"/>
            </a:endParaRPr>
          </a:p>
        </p:txBody>
      </p:sp>
      <p:sp>
        <p:nvSpPr>
          <p:cNvPr id="202" name="Text Box 205"/>
          <p:cNvSpPr txBox="1">
            <a:spLocks noChangeArrowheads="1"/>
          </p:cNvSpPr>
          <p:nvPr/>
        </p:nvSpPr>
        <p:spPr bwMode="auto">
          <a:xfrm>
            <a:off x="2650786" y="5783458"/>
            <a:ext cx="3156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2"/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玻璃材料色散曲线图</a:t>
            </a:r>
          </a:p>
        </p:txBody>
      </p:sp>
      <p:sp>
        <p:nvSpPr>
          <p:cNvPr id="203" name="Rectangle 227"/>
          <p:cNvSpPr>
            <a:spLocks noChangeArrowheads="1"/>
          </p:cNvSpPr>
          <p:nvPr/>
        </p:nvSpPr>
        <p:spPr bwMode="auto">
          <a:xfrm>
            <a:off x="2545068" y="1976173"/>
            <a:ext cx="44595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zh-CN" altLang="zh-CN" sz="1350">
                <a:solidFill>
                  <a:schemeClr val="bg1"/>
                </a:solidFill>
              </a:rPr>
              <a:t>图1</a:t>
            </a:r>
            <a:endParaRPr lang="zh-CN" altLang="en-US" sz="1500">
              <a:solidFill>
                <a:schemeClr val="bg1"/>
              </a:solidFill>
            </a:endParaRPr>
          </a:p>
        </p:txBody>
      </p:sp>
      <p:sp>
        <p:nvSpPr>
          <p:cNvPr id="204" name="AutoShape 229"/>
          <p:cNvSpPr>
            <a:spLocks noChangeArrowheads="1"/>
          </p:cNvSpPr>
          <p:nvPr/>
        </p:nvSpPr>
        <p:spPr bwMode="auto">
          <a:xfrm>
            <a:off x="4898615" y="470927"/>
            <a:ext cx="3786057" cy="2726591"/>
          </a:xfrm>
          <a:prstGeom prst="wedgeEllipseCallout">
            <a:avLst>
              <a:gd name="adj1" fmla="val -57778"/>
              <a:gd name="adj2" fmla="val 46069"/>
            </a:avLst>
          </a:prstGeom>
          <a:solidFill>
            <a:schemeClr val="bg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曲线太粗，不均匀，不光滑</a:t>
            </a: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。</a:t>
            </a: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应该用直尺、曲线板等工具把实验点连成光滑、均匀的细实线。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27"/>
          <p:cNvSpPr>
            <a:spLocks noChangeArrowheads="1"/>
          </p:cNvSpPr>
          <p:nvPr/>
        </p:nvSpPr>
        <p:spPr bwMode="auto">
          <a:xfrm>
            <a:off x="2468017" y="2306373"/>
            <a:ext cx="44595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zh-CN" altLang="zh-CN" sz="1350">
                <a:solidFill>
                  <a:schemeClr val="bg1"/>
                </a:solidFill>
              </a:rPr>
              <a:t>图1</a:t>
            </a:r>
            <a:endParaRPr lang="zh-CN" altLang="en-US" sz="1500">
              <a:solidFill>
                <a:schemeClr val="bg1"/>
              </a:solidFill>
            </a:endParaRPr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865" y="1153071"/>
            <a:ext cx="8472269" cy="542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39427" y="50493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改正为</a:t>
            </a:r>
          </a:p>
        </p:txBody>
      </p:sp>
      <p:sp>
        <p:nvSpPr>
          <p:cNvPr id="21" name="Text Box 205">
            <a:extLst>
              <a:ext uri="{FF2B5EF4-FFF2-40B4-BE49-F238E27FC236}">
                <a16:creationId xmlns:a16="http://schemas.microsoft.com/office/drawing/2014/main" id="{99C20222-5237-43E2-9387-9281DEBCB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3735" y="6113658"/>
            <a:ext cx="3156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2"/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玻璃材料色散曲线图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6"/>
          <p:cNvSpPr>
            <a:spLocks noChangeArrowheads="1"/>
          </p:cNvSpPr>
          <p:nvPr/>
        </p:nvSpPr>
        <p:spPr bwMode="auto">
          <a:xfrm>
            <a:off x="800101" y="3393259"/>
            <a:ext cx="184731" cy="30008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 sz="1350"/>
          </a:p>
        </p:txBody>
      </p:sp>
      <p:sp>
        <p:nvSpPr>
          <p:cNvPr id="211" name="Text Box 193"/>
          <p:cNvSpPr txBox="1">
            <a:spLocks noChangeArrowheads="1"/>
          </p:cNvSpPr>
          <p:nvPr/>
        </p:nvSpPr>
        <p:spPr bwMode="auto">
          <a:xfrm>
            <a:off x="800101" y="6114079"/>
            <a:ext cx="32390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2"/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000" dirty="0"/>
              <a:t>电学元件伏安特性曲线</a:t>
            </a:r>
          </a:p>
        </p:txBody>
      </p:sp>
      <p:pic>
        <p:nvPicPr>
          <p:cNvPr id="1740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949" y="543866"/>
            <a:ext cx="5357496" cy="5365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3" name="矩形 212"/>
          <p:cNvSpPr/>
          <p:nvPr/>
        </p:nvSpPr>
        <p:spPr>
          <a:xfrm>
            <a:off x="5911781" y="3145318"/>
            <a:ext cx="2982270" cy="295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仿宋" pitchFamily="49" charset="-122"/>
                <a:ea typeface="仿宋" pitchFamily="49" charset="-122"/>
              </a:rPr>
              <a:t>横轴以3 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cm</a:t>
            </a:r>
            <a:r>
              <a:rPr lang="en-US" altLang="zh-CN" b="1" i="1" dirty="0">
                <a:latin typeface="仿宋" pitchFamily="49" charset="-122"/>
                <a:ea typeface="仿宋" pitchFamily="49" charset="-122"/>
              </a:rPr>
              <a:t> </a:t>
            </a:r>
            <a:r>
              <a:rPr lang="zh-CN" altLang="zh-CN" b="1" dirty="0">
                <a:latin typeface="仿宋" pitchFamily="49" charset="-122"/>
                <a:ea typeface="仿宋" pitchFamily="49" charset="-122"/>
              </a:rPr>
              <a:t>代表1 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V，</a:t>
            </a:r>
            <a:r>
              <a:rPr lang="zh-CN" altLang="zh-CN" b="1" dirty="0">
                <a:latin typeface="仿宋" pitchFamily="49" charset="-122"/>
                <a:ea typeface="仿宋" pitchFamily="49" charset="-122"/>
              </a:rPr>
              <a:t>使作图和读图都很困难。实际在选择坐标分度值时，应既满足有效数字的要求又便于作图和读图，一般以1 </a:t>
            </a:r>
            <a:r>
              <a:rPr lang="en-US" altLang="zh-CN" b="1" dirty="0">
                <a:latin typeface="仿宋" pitchFamily="49" charset="-122"/>
                <a:ea typeface="仿宋" pitchFamily="49" charset="-122"/>
              </a:rPr>
              <a:t>mm </a:t>
            </a:r>
            <a:r>
              <a:rPr lang="zh-CN" altLang="zh-CN" b="1" dirty="0">
                <a:latin typeface="仿宋" pitchFamily="49" charset="-122"/>
                <a:ea typeface="仿宋" pitchFamily="49" charset="-122"/>
              </a:rPr>
              <a:t>代表的量值是10的整数次幂或是其2倍或5倍。</a:t>
            </a:r>
            <a:endParaRPr lang="zh-CN" altLang="en-US" sz="1600" b="1" dirty="0"/>
          </a:p>
        </p:txBody>
      </p:sp>
      <p:sp>
        <p:nvSpPr>
          <p:cNvPr id="212" name="AutoShape 194"/>
          <p:cNvSpPr>
            <a:spLocks noChangeArrowheads="1"/>
          </p:cNvSpPr>
          <p:nvPr/>
        </p:nvSpPr>
        <p:spPr bwMode="auto">
          <a:xfrm>
            <a:off x="5911781" y="198119"/>
            <a:ext cx="2603897" cy="2283619"/>
          </a:xfrm>
          <a:prstGeom prst="wedgeEllipseCallout">
            <a:avLst>
              <a:gd name="adj1" fmla="val -64861"/>
              <a:gd name="adj2" fmla="val 64597"/>
            </a:avLst>
          </a:prstGeom>
          <a:solidFill>
            <a:schemeClr val="bg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itchFamily="49" charset="-122"/>
                <a:ea typeface="仿宋" pitchFamily="49" charset="-122"/>
              </a:rPr>
              <a:t>横轴坐标分度选取不当。</a:t>
            </a:r>
            <a:endParaRPr lang="zh-CN" alt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12DCEA-3A90-487D-978C-9CEABB7210F2}"/>
              </a:ext>
            </a:extLst>
          </p:cNvPr>
          <p:cNvSpPr/>
          <p:nvPr/>
        </p:nvSpPr>
        <p:spPr>
          <a:xfrm>
            <a:off x="183486" y="15485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3300"/>
              </a:buClr>
              <a:defRPr/>
            </a:pPr>
            <a:r>
              <a:rPr lang="zh-CN" altLang="zh-CN" b="1" dirty="0">
                <a:latin typeface="+mn-ea"/>
              </a:rPr>
              <a:t>不当图例展示：</a:t>
            </a:r>
            <a:endParaRPr lang="zh-CN" altLang="en-US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2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7533" y="0"/>
            <a:ext cx="6968067" cy="6881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 Box 193"/>
          <p:cNvSpPr txBox="1">
            <a:spLocks noChangeArrowheads="1"/>
          </p:cNvSpPr>
          <p:nvPr/>
        </p:nvSpPr>
        <p:spPr bwMode="auto">
          <a:xfrm>
            <a:off x="3106218" y="499874"/>
            <a:ext cx="41581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2"/>
            </a:outerShd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800" dirty="0"/>
              <a:t>电学元件伏安特性曲线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78CF9CB9-6695-4964-AAA8-299FA8ACAF20}"/>
              </a:ext>
            </a:extLst>
          </p:cNvPr>
          <p:cNvSpPr txBox="1"/>
          <p:nvPr/>
        </p:nvSpPr>
        <p:spPr>
          <a:xfrm>
            <a:off x="296333" y="499874"/>
            <a:ext cx="528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改正为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468" y="121520"/>
            <a:ext cx="5029286" cy="647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 Box 216"/>
          <p:cNvSpPr txBox="1">
            <a:spLocks noChangeArrowheads="1"/>
          </p:cNvSpPr>
          <p:nvPr/>
        </p:nvSpPr>
        <p:spPr bwMode="auto">
          <a:xfrm>
            <a:off x="865006" y="6213758"/>
            <a:ext cx="35702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2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2400" dirty="0"/>
              <a:t>定容气体压强～温度曲线</a:t>
            </a:r>
          </a:p>
        </p:txBody>
      </p:sp>
      <p:sp>
        <p:nvSpPr>
          <p:cNvPr id="19" name="AutoShape 268"/>
          <p:cNvSpPr>
            <a:spLocks noChangeArrowheads="1"/>
          </p:cNvSpPr>
          <p:nvPr/>
        </p:nvSpPr>
        <p:spPr bwMode="auto">
          <a:xfrm>
            <a:off x="5312059" y="687131"/>
            <a:ext cx="3696473" cy="2207240"/>
          </a:xfrm>
          <a:prstGeom prst="wedgeEllipseCallout">
            <a:avLst>
              <a:gd name="adj1" fmla="val -79199"/>
              <a:gd name="adj2" fmla="val 5136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图纸使用不当。实际作图时，坐标原点的读数可以不从零开始</a:t>
            </a:r>
            <a:r>
              <a:rPr lang="zh-CN" altLang="en-US" sz="2000" b="1" dirty="0">
                <a:latin typeface="仿宋" pitchFamily="49" charset="-122"/>
                <a:ea typeface="仿宋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2D9B50-ABC4-454D-8CC4-CF2D34A85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2" t="24652" r="274" b="9931"/>
          <a:stretch/>
        </p:blipFill>
        <p:spPr>
          <a:xfrm>
            <a:off x="1845028" y="2634719"/>
            <a:ext cx="7298972" cy="38467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9C0A2FC-25A8-4BF0-BAE4-1A97B8DF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6" y="73960"/>
            <a:ext cx="6575612" cy="793376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2\6  </a:t>
            </a:r>
            <a:r>
              <a:rPr lang="zh-CN" altLang="en-US" sz="3600" b="1" dirty="0"/>
              <a:t>测量与误差</a:t>
            </a:r>
            <a:endParaRPr lang="en-US" altLang="zh-CN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4359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测量的误差</a:t>
            </a:r>
            <a:r>
              <a:rPr lang="en-US" altLang="zh-CN" sz="1800" dirty="0"/>
              <a:t>——</a:t>
            </a:r>
            <a:r>
              <a:rPr lang="zh-CN" altLang="en-US" sz="1800" dirty="0"/>
              <a:t>测量值与真值的差别。</a:t>
            </a:r>
            <a:endParaRPr lang="en-US" altLang="zh-CN" sz="1800" dirty="0"/>
          </a:p>
          <a:p>
            <a:r>
              <a:rPr lang="zh-CN" altLang="en-US" sz="1800" b="1" dirty="0"/>
              <a:t>误差特点</a:t>
            </a:r>
            <a:r>
              <a:rPr lang="zh-CN" altLang="en-US" sz="1800" dirty="0"/>
              <a:t>：普遍存在（任何测量都存在误差）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                       </a:t>
            </a:r>
            <a:r>
              <a:rPr lang="zh-CN" altLang="en-US" sz="1800" dirty="0"/>
              <a:t>误差是小量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                       </a:t>
            </a:r>
            <a:r>
              <a:rPr lang="zh-CN" altLang="en-US" sz="1800" dirty="0"/>
              <a:t>无法得到误差值（由于真值常常未知）</a:t>
            </a:r>
            <a:endParaRPr lang="en-US" altLang="zh-CN" sz="1800" dirty="0"/>
          </a:p>
          <a:p>
            <a:r>
              <a:rPr lang="zh-CN" altLang="en-US" sz="1800" b="1" dirty="0"/>
              <a:t>误差的定义</a:t>
            </a:r>
            <a:r>
              <a:rPr lang="zh-CN" altLang="en-US" sz="1800" dirty="0"/>
              <a:t>：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273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1489" y="137216"/>
            <a:ext cx="5000422" cy="658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469036" y="430504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b="1" dirty="0"/>
              <a:t>改正为</a:t>
            </a:r>
            <a:endParaRPr lang="en-US" altLang="zh-CN" sz="2100" b="1" dirty="0"/>
          </a:p>
        </p:txBody>
      </p:sp>
      <p:sp>
        <p:nvSpPr>
          <p:cNvPr id="19" name="Text Box 216"/>
          <p:cNvSpPr txBox="1">
            <a:spLocks noChangeArrowheads="1"/>
          </p:cNvSpPr>
          <p:nvPr/>
        </p:nvSpPr>
        <p:spPr bwMode="auto">
          <a:xfrm>
            <a:off x="2866597" y="6191154"/>
            <a:ext cx="35702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2"/>
            </a:outer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2400" dirty="0"/>
              <a:t>定容气体压强～温度曲线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0A2FC-25A8-4BF0-BAE4-1A97B8DF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总结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7317" y="2206624"/>
                <a:ext cx="7296150" cy="342370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1\6  </a:t>
                </a:r>
                <a:r>
                  <a:rPr lang="zh-CN" altLang="en-US" dirty="0"/>
                  <a:t>物理实验课目的</a:t>
                </a:r>
                <a:endParaRPr lang="en-US" altLang="zh-CN" dirty="0"/>
              </a:p>
              <a:p>
                <a:r>
                  <a:rPr lang="en-US" altLang="zh-CN" dirty="0"/>
                  <a:t>2\6  </a:t>
                </a:r>
                <a:r>
                  <a:rPr lang="zh-CN" altLang="en-US" dirty="0"/>
                  <a:t>测量与误差            误差分类  正态分布</a:t>
                </a:r>
                <a:endParaRPr lang="en-US" altLang="zh-CN" dirty="0"/>
              </a:p>
              <a:p>
                <a:r>
                  <a:rPr lang="en-US" altLang="zh-CN" dirty="0"/>
                  <a:t>3\6  </a:t>
                </a:r>
                <a:r>
                  <a:rPr lang="zh-CN" altLang="en-US" dirty="0"/>
                  <a:t>不确定度    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4\6  </a:t>
                </a:r>
                <a:r>
                  <a:rPr lang="zh-CN" altLang="en-US" dirty="0"/>
                  <a:t>有效数字                位数的取法</a:t>
                </a:r>
                <a:endParaRPr lang="en-US" altLang="zh-CN" dirty="0"/>
              </a:p>
              <a:p>
                <a:r>
                  <a:rPr lang="en-US" altLang="zh-CN" dirty="0"/>
                  <a:t>5\6  </a:t>
                </a:r>
                <a:r>
                  <a:rPr lang="zh-CN" altLang="en-US" dirty="0"/>
                  <a:t>测量结果               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altLang="zh-CN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</a:rPr>
                  <a:t>   单位</a:t>
                </a:r>
                <a:endParaRPr lang="en-US" altLang="zh-CN" dirty="0"/>
              </a:p>
              <a:p>
                <a:r>
                  <a:rPr lang="en-US" altLang="zh-CN" dirty="0"/>
                  <a:t>6\6  </a:t>
                </a:r>
                <a:r>
                  <a:rPr lang="zh-CN" altLang="en-US" dirty="0"/>
                  <a:t>数据处理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7317" y="2206624"/>
                <a:ext cx="7296150" cy="3423709"/>
              </a:xfrm>
              <a:blipFill>
                <a:blip r:embed="rId2"/>
                <a:stretch>
                  <a:fillRect l="-1504" t="-3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201203092339274640.png">
            <a:extLst>
              <a:ext uri="{FF2B5EF4-FFF2-40B4-BE49-F238E27FC236}">
                <a16:creationId xmlns:a16="http://schemas.microsoft.com/office/drawing/2014/main" id="{5C5BA47B-E233-41CA-920B-F2E277DB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133" y="78554"/>
            <a:ext cx="1532468" cy="5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7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0A2FC-25A8-4BF0-BAE4-1A97B8DF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317" y="2206624"/>
            <a:ext cx="7296150" cy="3423709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</a:rPr>
              <a:t>[1]</a:t>
            </a:r>
            <a:r>
              <a:rPr lang="zh-CN" altLang="en-US" dirty="0">
                <a:latin typeface="微软雅黑" panose="020B0503020204020204" pitchFamily="34" charset="-122"/>
              </a:rPr>
              <a:t>李海洋，等，大学物理实验 </a:t>
            </a:r>
            <a:r>
              <a:rPr lang="en-US" altLang="zh-CN" dirty="0">
                <a:latin typeface="微软雅黑" panose="020B0503020204020204" pitchFamily="34" charset="-122"/>
              </a:rPr>
              <a:t>I [ M ] . </a:t>
            </a:r>
            <a:r>
              <a:rPr lang="zh-CN" altLang="en-US" dirty="0">
                <a:latin typeface="微软雅黑" panose="020B0503020204020204" pitchFamily="34" charset="-122"/>
              </a:rPr>
              <a:t>高等教育出版社（</a:t>
            </a:r>
            <a:r>
              <a:rPr lang="en-US" altLang="zh-CN" dirty="0">
                <a:latin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</a:rPr>
              <a:t>[2]</a:t>
            </a:r>
            <a:r>
              <a:rPr lang="zh-CN" altLang="en-US" dirty="0">
                <a:latin typeface="微软雅黑" panose="020B0503020204020204" pitchFamily="34" charset="-122"/>
              </a:rPr>
              <a:t>国家质量技术监督局计量司</a:t>
            </a:r>
            <a:r>
              <a:rPr lang="en-US" altLang="zh-CN" dirty="0">
                <a:latin typeface="微软雅黑" panose="020B0503020204020204" pitchFamily="34" charset="-122"/>
              </a:rPr>
              <a:t>. </a:t>
            </a:r>
            <a:r>
              <a:rPr lang="zh-CN" altLang="en-US" dirty="0">
                <a:latin typeface="微软雅黑" panose="020B0503020204020204" pitchFamily="34" charset="-122"/>
              </a:rPr>
              <a:t>通用计量术语及定义解释</a:t>
            </a:r>
            <a:r>
              <a:rPr lang="en-US" altLang="zh-CN" dirty="0">
                <a:latin typeface="微软雅黑" panose="020B0503020204020204" pitchFamily="34" charset="-122"/>
              </a:rPr>
              <a:t>[ M ]. </a:t>
            </a:r>
            <a:r>
              <a:rPr lang="zh-CN" altLang="en-US" dirty="0">
                <a:latin typeface="微软雅黑" panose="020B0503020204020204" pitchFamily="34" charset="-122"/>
              </a:rPr>
              <a:t>中国计量出版社</a:t>
            </a:r>
            <a:r>
              <a:rPr lang="en-US" altLang="zh-CN" dirty="0">
                <a:latin typeface="微软雅黑" panose="020B0503020204020204" pitchFamily="34" charset="-122"/>
              </a:rPr>
              <a:t>, 2001</a:t>
            </a: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</a:rPr>
              <a:t>[3]</a:t>
            </a:r>
            <a:r>
              <a:rPr lang="zh-CN" altLang="en-US" dirty="0">
                <a:latin typeface="微软雅黑" panose="020B0503020204020204" pitchFamily="34" charset="-122"/>
              </a:rPr>
              <a:t>浙江大学物理系课件</a:t>
            </a:r>
            <a:r>
              <a:rPr lang="en-US" altLang="zh-CN" dirty="0">
                <a:latin typeface="微软雅黑" panose="020B0503020204020204" pitchFamily="34" charset="-122"/>
              </a:rPr>
              <a:t>《</a:t>
            </a:r>
            <a:r>
              <a:rPr lang="en-US" altLang="zh-CN" b="1" dirty="0"/>
              <a:t>2019</a:t>
            </a:r>
            <a:r>
              <a:rPr lang="zh-CN" altLang="en-US" dirty="0"/>
              <a:t>年物理实验教学研究生助教培训</a:t>
            </a:r>
            <a:r>
              <a:rPr lang="en-US" altLang="zh-CN" dirty="0"/>
              <a:t>》</a:t>
            </a:r>
            <a:r>
              <a:rPr lang="zh-CN" altLang="en-US" dirty="0"/>
              <a:t>，厉位阳</a:t>
            </a:r>
          </a:p>
        </p:txBody>
      </p:sp>
      <p:pic>
        <p:nvPicPr>
          <p:cNvPr id="4" name="图片 3" descr="201203092339274640.png">
            <a:extLst>
              <a:ext uri="{FF2B5EF4-FFF2-40B4-BE49-F238E27FC236}">
                <a16:creationId xmlns:a16="http://schemas.microsoft.com/office/drawing/2014/main" id="{5C5BA47B-E233-41CA-920B-F2E277DB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133" y="78554"/>
            <a:ext cx="1532468" cy="5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5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0A2FC-25A8-4BF0-BAE4-1A97B8DF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813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感谢聆听</a:t>
            </a:r>
          </a:p>
        </p:txBody>
      </p:sp>
      <p:pic>
        <p:nvPicPr>
          <p:cNvPr id="4" name="图片 3" descr="201203092339274640.png">
            <a:extLst>
              <a:ext uri="{FF2B5EF4-FFF2-40B4-BE49-F238E27FC236}">
                <a16:creationId xmlns:a16="http://schemas.microsoft.com/office/drawing/2014/main" id="{5C5BA47B-E233-41CA-920B-F2E277DB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133" y="78554"/>
            <a:ext cx="1532468" cy="5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2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0A2FC-25A8-4BF0-BAE4-1A97B8DF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6" y="73960"/>
            <a:ext cx="6575612" cy="793376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2\6  </a:t>
            </a:r>
            <a:r>
              <a:rPr lang="zh-CN" altLang="en-US" sz="3600" b="1" dirty="0"/>
              <a:t>测量与误差</a:t>
            </a:r>
            <a:endParaRPr lang="en-US" altLang="zh-CN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B0675-4FD3-4574-88D5-95E265C7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90" y="867336"/>
            <a:ext cx="8473017" cy="563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误差的来源和分类</a:t>
            </a:r>
            <a:r>
              <a:rPr lang="en-US" altLang="zh-CN" dirty="0"/>
              <a:t>P5</a:t>
            </a:r>
            <a:endParaRPr lang="en-US" altLang="zh-CN" sz="4000" dirty="0"/>
          </a:p>
          <a:p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312FDE2-6A01-453B-9838-D4659721E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369120"/>
              </p:ext>
            </p:extLst>
          </p:nvPr>
        </p:nvGraphicFramePr>
        <p:xfrm>
          <a:off x="335492" y="1502303"/>
          <a:ext cx="8473017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641">
                  <a:extLst>
                    <a:ext uri="{9D8B030D-6E8A-4147-A177-3AD203B41FA5}">
                      <a16:colId xmlns:a16="http://schemas.microsoft.com/office/drawing/2014/main" val="614098148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val="1365877030"/>
                    </a:ext>
                  </a:extLst>
                </a:gridCol>
                <a:gridCol w="2836333">
                  <a:extLst>
                    <a:ext uri="{9D8B030D-6E8A-4147-A177-3AD203B41FA5}">
                      <a16:colId xmlns:a16="http://schemas.microsoft.com/office/drawing/2014/main" val="3115688920"/>
                    </a:ext>
                  </a:extLst>
                </a:gridCol>
                <a:gridCol w="1135529">
                  <a:extLst>
                    <a:ext uri="{9D8B030D-6E8A-4147-A177-3AD203B41FA5}">
                      <a16:colId xmlns:a16="http://schemas.microsoft.com/office/drawing/2014/main" val="2586680808"/>
                    </a:ext>
                  </a:extLst>
                </a:gridCol>
                <a:gridCol w="1856380">
                  <a:extLst>
                    <a:ext uri="{9D8B030D-6E8A-4147-A177-3AD203B41FA5}">
                      <a16:colId xmlns:a16="http://schemas.microsoft.com/office/drawing/2014/main" val="1491336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名称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主要来源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特点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处理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举例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70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系统误差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（装置误差）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装置本身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可预知，</a:t>
                      </a:r>
                      <a:r>
                        <a:rPr lang="zh-CN" altLang="en-US" b="1" dirty="0"/>
                        <a:t>不可避免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见下表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见下表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CN" altLang="en-US" dirty="0"/>
                        <a:t>随机误差</a:t>
                      </a:r>
                      <a:endParaRPr lang="en-US" altLang="zh-CN" dirty="0"/>
                    </a:p>
                    <a:p>
                      <a:pPr marL="0" indent="0">
                        <a:buNone/>
                      </a:pPr>
                      <a:r>
                        <a:rPr lang="zh-CN" altLang="en-US" dirty="0"/>
                        <a:t>（偶然误差）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环境偶然性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是无规则涨落，</a:t>
                      </a:r>
                      <a:r>
                        <a:rPr lang="zh-CN" altLang="en-US" b="1" dirty="0"/>
                        <a:t>不可避免。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存在一定的统计规律（一般服从</a:t>
                      </a:r>
                      <a:r>
                        <a:rPr lang="zh-CN" altLang="en-US" b="1" dirty="0"/>
                        <a:t>正态分布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可通过</a:t>
                      </a:r>
                      <a:r>
                        <a:rPr lang="zh-CN" altLang="en-US" b="1" dirty="0"/>
                        <a:t>多次测量来减小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测一本书的厚度（涨落）。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86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粗大误差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（过失误差）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粗心大意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/>
                        <a:t>可避免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避免之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电表没调零就用。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读错写错数据。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17969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A6991B-2223-41F9-ABDB-B6A23741D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72462"/>
              </p:ext>
            </p:extLst>
          </p:nvPr>
        </p:nvGraphicFramePr>
        <p:xfrm>
          <a:off x="335492" y="4255740"/>
          <a:ext cx="8473016" cy="237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017">
                  <a:extLst>
                    <a:ext uri="{9D8B030D-6E8A-4147-A177-3AD203B41FA5}">
                      <a16:colId xmlns:a16="http://schemas.microsoft.com/office/drawing/2014/main" val="2147222413"/>
                    </a:ext>
                  </a:extLst>
                </a:gridCol>
                <a:gridCol w="3459691">
                  <a:extLst>
                    <a:ext uri="{9D8B030D-6E8A-4147-A177-3AD203B41FA5}">
                      <a16:colId xmlns:a16="http://schemas.microsoft.com/office/drawing/2014/main" val="3612532065"/>
                    </a:ext>
                  </a:extLst>
                </a:gridCol>
                <a:gridCol w="2091267">
                  <a:extLst>
                    <a:ext uri="{9D8B030D-6E8A-4147-A177-3AD203B41FA5}">
                      <a16:colId xmlns:a16="http://schemas.microsoft.com/office/drawing/2014/main" val="456181838"/>
                    </a:ext>
                  </a:extLst>
                </a:gridCol>
                <a:gridCol w="1688041">
                  <a:extLst>
                    <a:ext uri="{9D8B030D-6E8A-4147-A177-3AD203B41FA5}">
                      <a16:colId xmlns:a16="http://schemas.microsoft.com/office/drawing/2014/main" val="281435066"/>
                    </a:ext>
                  </a:extLst>
                </a:gridCol>
              </a:tblGrid>
              <a:tr h="331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系统误差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处理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举例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878876"/>
                  </a:ext>
                </a:extLst>
              </a:tr>
              <a:tr h="1063231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已定</a:t>
                      </a:r>
                      <a:r>
                        <a:rPr lang="zh-CN" altLang="en-US" dirty="0"/>
                        <a:t>系统误差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在同等条件下，对同一个待测量进行多次测量，测量值和真值的</a:t>
                      </a:r>
                      <a:r>
                        <a:rPr lang="zh-CN" altLang="en-US" b="1" dirty="0"/>
                        <a:t>偏离总是相同的那部分</a:t>
                      </a:r>
                      <a:r>
                        <a:rPr lang="zh-CN" altLang="en-US" dirty="0"/>
                        <a:t>误差分量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可通过实验方法或引入修正值方法进行修正，也</a:t>
                      </a:r>
                      <a:r>
                        <a:rPr lang="zh-CN" altLang="en-US" b="1" dirty="0"/>
                        <a:t>必须修正</a:t>
                      </a:r>
                      <a:r>
                        <a:rPr lang="zh-CN" altLang="en-US" dirty="0"/>
                        <a:t>。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电表、读数显微镜的零位误差（调不好的，仪器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本身的</a:t>
                      </a:r>
                      <a:r>
                        <a:rPr lang="zh-CN" altLang="en-US" dirty="0"/>
                        <a:t>）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943617"/>
                  </a:ext>
                </a:extLst>
              </a:tr>
              <a:tr h="817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未定</a:t>
                      </a:r>
                      <a:r>
                        <a:rPr lang="zh-CN" altLang="en-US" dirty="0"/>
                        <a:t>系统误差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已知存在于某个范围</a:t>
                      </a:r>
                      <a:r>
                        <a:rPr lang="zh-CN" altLang="en-US" dirty="0"/>
                        <a:t>，而不知具体数值的系统误差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后面</a:t>
                      </a:r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类不确定度计算会提到。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仪器的</a:t>
                      </a:r>
                      <a:r>
                        <a:rPr lang="zh-CN" altLang="en-US" b="1" dirty="0"/>
                        <a:t>允差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示值误差</a:t>
                      </a:r>
                      <a:r>
                        <a:rPr lang="en-US" altLang="zh-CN" dirty="0"/>
                        <a:t>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49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12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0410AF-E89E-44D1-8A98-1D51ED05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20" y="2047360"/>
            <a:ext cx="5516292" cy="4632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F3E941-BD5B-4279-B66E-CA2EF1AEF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67" y="244560"/>
            <a:ext cx="5574923" cy="24233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AC8B8EF-900E-4ABE-9D3F-7AB3389809CA}"/>
              </a:ext>
            </a:extLst>
          </p:cNvPr>
          <p:cNvSpPr/>
          <p:nvPr/>
        </p:nvSpPr>
        <p:spPr>
          <a:xfrm>
            <a:off x="1043638" y="822226"/>
            <a:ext cx="5289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6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部分实验仪器的允差举例</a:t>
            </a:r>
            <a:endParaRPr lang="zh-CN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75177B-0877-44AE-9E2A-1D1FDEAC9461}"/>
              </a:ext>
            </a:extLst>
          </p:cNvPr>
          <p:cNvSpPr/>
          <p:nvPr/>
        </p:nvSpPr>
        <p:spPr>
          <a:xfrm>
            <a:off x="312542" y="618226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（查书，查国标）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36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6F3A543-49B2-42FA-8B3F-5BE8AEE931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18" t="29451" r="22315" b="31291"/>
          <a:stretch/>
        </p:blipFill>
        <p:spPr>
          <a:xfrm>
            <a:off x="5479131" y="1237853"/>
            <a:ext cx="3480181" cy="19833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EC1866-EEEE-44DB-9AEB-84AC7C8D09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44321" r="22282" b="10000"/>
          <a:stretch/>
        </p:blipFill>
        <p:spPr>
          <a:xfrm>
            <a:off x="5541668" y="3920836"/>
            <a:ext cx="3590977" cy="2302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1" y="867336"/>
                <a:ext cx="5086349" cy="566508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4.</a:t>
                </a:r>
                <a:r>
                  <a:rPr lang="zh-CN" altLang="en-US" dirty="0"/>
                  <a:t>测量误差分布函数（教材</a:t>
                </a:r>
                <a:r>
                  <a:rPr lang="en-US" altLang="zh-CN" dirty="0"/>
                  <a:t>P5-7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2600" dirty="0"/>
              </a:p>
              <a:p>
                <a:pPr marL="0" indent="0">
                  <a:buNone/>
                </a:pPr>
                <a:r>
                  <a:rPr lang="zh-CN" altLang="en-US" sz="2600" dirty="0"/>
                  <a:t>（</a:t>
                </a:r>
                <a:r>
                  <a:rPr lang="en-US" altLang="zh-CN" sz="2600" dirty="0"/>
                  <a:t>1</a:t>
                </a:r>
                <a:r>
                  <a:rPr lang="zh-CN" altLang="en-US" sz="2600" dirty="0"/>
                  <a:t>）均匀分布（矩形分布）</a:t>
                </a:r>
                <a:endParaRPr lang="en-US" altLang="zh-CN" sz="2600" dirty="0"/>
              </a:p>
              <a:p>
                <a:pPr marL="0" indent="0">
                  <a:buNone/>
                </a:pPr>
                <a:r>
                  <a:rPr lang="zh-CN" altLang="en-US" sz="1900" dirty="0"/>
                  <a:t>测量值一定会落在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en-US" altLang="zh-CN" sz="1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900" dirty="0"/>
                  <a:t>区间内，且具体是其中的哪个值是等概率的。</a:t>
                </a:r>
                <a:endParaRPr lang="en-US" altLang="zh-CN" sz="19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sz="2600" dirty="0"/>
                  <a:t>（</a:t>
                </a:r>
                <a:r>
                  <a:rPr lang="en-US" altLang="zh-CN" sz="2600" dirty="0"/>
                  <a:t>2</a:t>
                </a:r>
                <a:r>
                  <a:rPr lang="zh-CN" altLang="en-US" sz="2600" dirty="0"/>
                  <a:t>）正态分布（高斯分布）</a:t>
                </a:r>
                <a:endParaRPr lang="en-US" altLang="zh-CN" sz="2600" dirty="0"/>
              </a:p>
              <a:p>
                <a:pPr marL="0" indent="0">
                  <a:buNone/>
                </a:pPr>
                <a:r>
                  <a:rPr lang="zh-CN" altLang="en-US" sz="1900" dirty="0"/>
                  <a:t>测量值的均值</a:t>
                </a:r>
                <a14:m>
                  <m:oMath xmlns:m="http://schemas.openxmlformats.org/officeDocument/2006/math">
                    <m:r>
                      <a:rPr lang="zh-CN" altLang="en-US" sz="19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1900" dirty="0"/>
                  <a:t>看做真值（无穷次测量）</a:t>
                </a:r>
                <a:endParaRPr lang="en-US" altLang="zh-CN" sz="1900" dirty="0"/>
              </a:p>
              <a:p>
                <a:pPr marL="0" indent="0">
                  <a:buNone/>
                </a:pPr>
                <a:r>
                  <a:rPr lang="zh-CN" altLang="en-US" sz="1900" dirty="0"/>
                  <a:t>单峰性：你的测量值中和</a:t>
                </a:r>
                <a14:m>
                  <m:oMath xmlns:m="http://schemas.openxmlformats.org/officeDocument/2006/math">
                    <m:r>
                      <a:rPr lang="zh-CN" altLang="en-US" sz="19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1900" dirty="0"/>
                  <a:t>相差越小的值出现的概率越大。</a:t>
                </a:r>
                <a:endParaRPr lang="en-US" altLang="zh-CN" sz="1900" dirty="0"/>
              </a:p>
              <a:p>
                <a:pPr marL="0" indent="0">
                  <a:buNone/>
                </a:pPr>
                <a:r>
                  <a:rPr lang="zh-CN" altLang="en-US" sz="1900" dirty="0"/>
                  <a:t>对称性：大小相等的正负误差等机会出现在真值两侧。</a:t>
                </a:r>
                <a:endParaRPr lang="en-US" altLang="zh-CN" sz="1900" dirty="0"/>
              </a:p>
              <a:p>
                <a:pPr marL="0" indent="0">
                  <a:buNone/>
                </a:pPr>
                <a:r>
                  <a:rPr lang="zh-CN" altLang="en-US" sz="1900" dirty="0"/>
                  <a:t>有界性：非常大的误差出现概率几乎为</a:t>
                </a:r>
                <a:r>
                  <a:rPr lang="en-US" altLang="zh-CN" sz="1900" dirty="0"/>
                  <a:t>0</a:t>
                </a:r>
                <a:r>
                  <a:rPr lang="zh-CN" altLang="en-US" sz="1900" dirty="0"/>
                  <a:t>。</a:t>
                </a:r>
                <a:endParaRPr lang="en-US" altLang="zh-CN" sz="1900" dirty="0"/>
              </a:p>
              <a:p>
                <a:pPr marL="0" indent="0">
                  <a:buNone/>
                </a:pPr>
                <a:r>
                  <a:rPr lang="zh-CN" altLang="en-US" sz="1900" dirty="0"/>
                  <a:t>抵偿性：测量次数非常多时候，正负误差几乎抵消为</a:t>
                </a:r>
                <a:r>
                  <a:rPr lang="en-US" altLang="zh-CN" sz="1900" dirty="0"/>
                  <a:t>0</a:t>
                </a:r>
                <a:r>
                  <a:rPr lang="zh-CN" altLang="en-US" sz="1900" dirty="0"/>
                  <a:t>，所以</a:t>
                </a:r>
                <a14:m>
                  <m:oMath xmlns:m="http://schemas.openxmlformats.org/officeDocument/2006/math">
                    <m:r>
                      <a:rPr lang="zh-CN" altLang="en-US" sz="19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1900" dirty="0"/>
                  <a:t>看做真值。</a:t>
                </a:r>
                <a:endParaRPr lang="en-US" altLang="zh-CN" sz="19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0B0675-4FD3-4574-88D5-95E265C7E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867336"/>
                <a:ext cx="5086349" cy="5665082"/>
              </a:xfrm>
              <a:blipFill>
                <a:blip r:embed="rId6"/>
                <a:stretch>
                  <a:fillRect l="-2156" t="-1613" r="-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029FC233-5897-47A4-81BA-B36756ABB1E5}"/>
              </a:ext>
            </a:extLst>
          </p:cNvPr>
          <p:cNvSpPr txBox="1">
            <a:spLocks/>
          </p:cNvSpPr>
          <p:nvPr/>
        </p:nvSpPr>
        <p:spPr>
          <a:xfrm>
            <a:off x="67236" y="73960"/>
            <a:ext cx="6575612" cy="79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2\6  </a:t>
            </a:r>
            <a:r>
              <a:rPr lang="zh-CN" altLang="en-US" sz="3600" b="1" dirty="0"/>
              <a:t>测量与误差</a:t>
            </a:r>
            <a:endParaRPr lang="en-US" altLang="zh-CN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41B34CD-63F1-44A0-9108-7A1F4CC353BD}"/>
                  </a:ext>
                </a:extLst>
              </p:cNvPr>
              <p:cNvSpPr/>
              <p:nvPr/>
            </p:nvSpPr>
            <p:spPr>
              <a:xfrm>
                <a:off x="6214068" y="3345453"/>
                <a:ext cx="2419509" cy="708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41B34CD-63F1-44A0-9108-7A1F4CC35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068" y="3345453"/>
                <a:ext cx="2419509" cy="7088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0">
                <a:extLst>
                  <a:ext uri="{FF2B5EF4-FFF2-40B4-BE49-F238E27FC236}">
                    <a16:creationId xmlns:a16="http://schemas.microsoft.com/office/drawing/2014/main" id="{84B30BE9-55EF-42FB-B365-9B9429F57BFF}"/>
                  </a:ext>
                </a:extLst>
              </p:cNvPr>
              <p:cNvSpPr txBox="1"/>
              <p:nvPr/>
            </p:nvSpPr>
            <p:spPr bwMode="auto">
              <a:xfrm>
                <a:off x="5669907" y="957607"/>
                <a:ext cx="3334498" cy="5191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＜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＜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Object 10">
                <a:extLst>
                  <a:ext uri="{FF2B5EF4-FFF2-40B4-BE49-F238E27FC236}">
                    <a16:creationId xmlns:a16="http://schemas.microsoft.com/office/drawing/2014/main" id="{84B30BE9-55EF-42FB-B365-9B9429F57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69907" y="957607"/>
                <a:ext cx="3334498" cy="519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58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ED7C6182-71F9-4EB6-B551-93C86AAC9281}"/>
              </a:ext>
            </a:extLst>
          </p:cNvPr>
          <p:cNvSpPr/>
          <p:nvPr/>
        </p:nvSpPr>
        <p:spPr>
          <a:xfrm>
            <a:off x="4625789" y="4456344"/>
            <a:ext cx="4397187" cy="235411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2A0E6CF1-F36B-42F7-BCDB-FC13DDF7D7BC}"/>
              </a:ext>
            </a:extLst>
          </p:cNvPr>
          <p:cNvSpPr/>
          <p:nvPr/>
        </p:nvSpPr>
        <p:spPr>
          <a:xfrm>
            <a:off x="121024" y="4456343"/>
            <a:ext cx="4450976" cy="234591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EC1866-EEEE-44DB-9AEB-84AC7C8D09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44321" r="22282" b="10000"/>
          <a:stretch/>
        </p:blipFill>
        <p:spPr>
          <a:xfrm>
            <a:off x="6186655" y="175098"/>
            <a:ext cx="2799328" cy="1794953"/>
          </a:xfrm>
          <a:prstGeom prst="rect">
            <a:avLst/>
          </a:prstGeom>
        </p:spPr>
      </p:pic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60521D0A-3F54-4B4E-A99A-9377287CBBC9}"/>
              </a:ext>
            </a:extLst>
          </p:cNvPr>
          <p:cNvSpPr/>
          <p:nvPr/>
        </p:nvSpPr>
        <p:spPr>
          <a:xfrm>
            <a:off x="121024" y="1963271"/>
            <a:ext cx="8922123" cy="238685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5053ED1-F06C-4248-99D3-6B2EB38AB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96" y="4497277"/>
            <a:ext cx="4381232" cy="2212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18E1165-C325-4D9D-9B73-5B285F1AA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73" y="147918"/>
                <a:ext cx="7339521" cy="15438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正态分布理论情况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物理量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sz="1800" dirty="0"/>
                  <a:t>次独立测量的测量值为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分布函数（概率密度函数）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18E1165-C325-4D9D-9B73-5B285F1AA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73" y="147918"/>
                <a:ext cx="7339521" cy="1543819"/>
              </a:xfrm>
              <a:blipFill>
                <a:blip r:embed="rId7"/>
                <a:stretch>
                  <a:fillRect l="-1744" t="-7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5EACD8-E4A6-4E2A-B22F-899F958204D2}"/>
                  </a:ext>
                </a:extLst>
              </p:cNvPr>
              <p:cNvSpPr/>
              <p:nvPr/>
            </p:nvSpPr>
            <p:spPr>
              <a:xfrm>
                <a:off x="6174625" y="2082608"/>
                <a:ext cx="302073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/>
                  <a:t>意义：</a:t>
                </a:r>
                <a:endParaRPr lang="en-US" altLang="zh-CN" sz="1600" dirty="0"/>
              </a:p>
              <a:p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们中出现概率最大的值为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zh-CN" alt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1600" dirty="0"/>
                  <a:t>通常当做近似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真值</a:t>
                </a:r>
                <a:r>
                  <a:rPr lang="zh-CN" altLang="en-US" sz="1600" dirty="0"/>
                  <a:t>。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5EACD8-E4A6-4E2A-B22F-899F95820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625" y="2082608"/>
                <a:ext cx="3020735" cy="830997"/>
              </a:xfrm>
              <a:prstGeom prst="rect">
                <a:avLst/>
              </a:prstGeom>
              <a:blipFill>
                <a:blip r:embed="rId8"/>
                <a:stretch>
                  <a:fillRect l="-1212" t="-2206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5E8F97-BB22-4227-8C41-E6AD5D2E35CB}"/>
                  </a:ext>
                </a:extLst>
              </p:cNvPr>
              <p:cNvSpPr/>
              <p:nvPr/>
            </p:nvSpPr>
            <p:spPr>
              <a:xfrm>
                <a:off x="2940302" y="2053586"/>
                <a:ext cx="1867563" cy="847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zh-CN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5E8F97-BB22-4227-8C41-E6AD5D2E3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302" y="2053586"/>
                <a:ext cx="1867563" cy="847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61A84E-9BE2-4DD7-A66D-C4F53DE57662}"/>
                  </a:ext>
                </a:extLst>
              </p:cNvPr>
              <p:cNvSpPr/>
              <p:nvPr/>
            </p:nvSpPr>
            <p:spPr>
              <a:xfrm>
                <a:off x="2832080" y="3079789"/>
                <a:ext cx="2707215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zh-CN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e>
                      </m:func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61A84E-9BE2-4DD7-A66D-C4F53DE57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80" y="3079789"/>
                <a:ext cx="2707215" cy="1169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7BA514-BE97-4A27-8A71-F2E267C132B4}"/>
                  </a:ext>
                </a:extLst>
              </p:cNvPr>
              <p:cNvSpPr/>
              <p:nvPr/>
            </p:nvSpPr>
            <p:spPr>
              <a:xfrm>
                <a:off x="6203699" y="3298408"/>
                <a:ext cx="276524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/>
                  <a:t>意义：</a:t>
                </a:r>
                <a:r>
                  <a:rPr lang="en-US" altLang="zh-CN" sz="1600" dirty="0"/>
                  <a:t> </a:t>
                </a:r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们的分散程度</a:t>
                </a:r>
                <a:r>
                  <a:rPr lang="zh-CN" altLang="en-US" sz="1600" dirty="0"/>
                  <a:t>（相对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1600" dirty="0"/>
                  <a:t>）。</a:t>
                </a:r>
                <a:endParaRPr lang="en-US" altLang="zh-CN" sz="1600" dirty="0"/>
              </a:p>
              <a:p>
                <a:r>
                  <a:rPr lang="en-US" altLang="zh-CN" sz="1600" dirty="0"/>
                  <a:t>σ</a:t>
                </a:r>
                <a:r>
                  <a:rPr lang="zh-CN" altLang="en-US" sz="1600" dirty="0"/>
                  <a:t>决定了线型的宽窄。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7BA514-BE97-4A27-8A71-F2E267C13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99" y="3298408"/>
                <a:ext cx="2765241" cy="830997"/>
              </a:xfrm>
              <a:prstGeom prst="rect">
                <a:avLst/>
              </a:prstGeom>
              <a:blipFill>
                <a:blip r:embed="rId11"/>
                <a:stretch>
                  <a:fillRect l="-1325" t="-2206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9482E86-9EBC-4D2C-9E3B-F27B61289BD4}"/>
                  </a:ext>
                </a:extLst>
              </p:cNvPr>
              <p:cNvSpPr/>
              <p:nvPr/>
            </p:nvSpPr>
            <p:spPr>
              <a:xfrm>
                <a:off x="4807865" y="4608350"/>
                <a:ext cx="4268899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/>
                  <a:t>面积表示概率，总面积是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，总概率是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。</a:t>
                </a:r>
                <a:endParaRPr lang="en-US" altLang="zh-CN" sz="1600" dirty="0"/>
              </a:p>
              <a:p>
                <a:endParaRPr lang="en-US" altLang="zh-CN" sz="1600" dirty="0"/>
              </a:p>
              <a:p>
                <a:r>
                  <a:rPr lang="zh-CN" altLang="en-US" sz="1600" dirty="0"/>
                  <a:t>任意测一次的值落在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zh-CN" altLang="en-US" sz="1600" dirty="0"/>
                  <a:t>区间内的</a:t>
                </a:r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r>
                  <a:rPr lang="zh-CN" altLang="en-US" sz="1600" dirty="0"/>
                  <a:t>随机误差在范围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zh-CN" altLang="en-US" sz="1600" dirty="0"/>
                  <a:t>内的概是率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68.3%</m:t>
                    </m:r>
                  </m:oMath>
                </a14:m>
                <a:endParaRPr lang="en-US" altLang="zh-CN" sz="1600" dirty="0"/>
              </a:p>
              <a:p>
                <a:endParaRPr lang="zh-CN" altLang="en-US" sz="16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9482E86-9EBC-4D2C-9E3B-F27B61289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65" y="4608350"/>
                <a:ext cx="4268899" cy="2308324"/>
              </a:xfrm>
              <a:prstGeom prst="rect">
                <a:avLst/>
              </a:prstGeom>
              <a:blipFill>
                <a:blip r:embed="rId12"/>
                <a:stretch>
                  <a:fillRect l="-857" t="-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ABFDC3F-C0F6-4315-83A2-A2EB4FE1BB89}"/>
                  </a:ext>
                </a:extLst>
              </p:cNvPr>
              <p:cNvSpPr/>
              <p:nvPr/>
            </p:nvSpPr>
            <p:spPr>
              <a:xfrm>
                <a:off x="356296" y="2288363"/>
                <a:ext cx="276258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们的均值（数学期望） 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ABFDC3F-C0F6-4315-83A2-A2EB4FE1B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96" y="2288363"/>
                <a:ext cx="2762580" cy="646331"/>
              </a:xfrm>
              <a:prstGeom prst="rect">
                <a:avLst/>
              </a:prstGeom>
              <a:blipFill>
                <a:blip r:embed="rId13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9CBC29D-7DFC-40FD-B14C-A1438116D997}"/>
                  </a:ext>
                </a:extLst>
              </p:cNvPr>
              <p:cNvSpPr/>
              <p:nvPr/>
            </p:nvSpPr>
            <p:spPr>
              <a:xfrm>
                <a:off x="345473" y="3531320"/>
                <a:ext cx="2262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正态分布</m:t>
                    </m:r>
                  </m:oMath>
                </a14:m>
                <a:r>
                  <a:rPr lang="zh-CN" altLang="en-US" dirty="0"/>
                  <a:t>的标准差：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9CBC29D-7DFC-40FD-B14C-A1438116D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73" y="3531320"/>
                <a:ext cx="2262158" cy="369332"/>
              </a:xfrm>
              <a:prstGeom prst="rect">
                <a:avLst/>
              </a:prstGeom>
              <a:blipFill>
                <a:blip r:embed="rId14"/>
                <a:stretch>
                  <a:fillRect l="-1078" t="-8197" r="-188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68EACE7-0492-4542-9F3E-0B6F102F4606}"/>
                  </a:ext>
                </a:extLst>
              </p:cNvPr>
              <p:cNvSpPr/>
              <p:nvPr/>
            </p:nvSpPr>
            <p:spPr>
              <a:xfrm>
                <a:off x="5417458" y="5400036"/>
                <a:ext cx="2813847" cy="949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=68.3%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68EACE7-0492-4542-9F3E-0B6F102F4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58" y="5400036"/>
                <a:ext cx="2813847" cy="9493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D4B10A3D-29DE-4C7D-9DBD-8F52EE753141}"/>
              </a:ext>
            </a:extLst>
          </p:cNvPr>
          <p:cNvSpPr/>
          <p:nvPr/>
        </p:nvSpPr>
        <p:spPr>
          <a:xfrm>
            <a:off x="4944260" y="570544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概率</a:t>
            </a:r>
            <a:endParaRPr lang="en-US" altLang="zh-C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22E6DF7-849F-47BF-82F0-D72399DDF6FB}"/>
                  </a:ext>
                </a:extLst>
              </p:cNvPr>
              <p:cNvSpPr/>
              <p:nvPr/>
            </p:nvSpPr>
            <p:spPr>
              <a:xfrm>
                <a:off x="2122435" y="4292276"/>
                <a:ext cx="4851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22E6DF7-849F-47BF-82F0-D72399DDF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35" y="4292276"/>
                <a:ext cx="48519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7AF2185-EF40-448A-8FE7-54AB35D1AC41}"/>
                  </a:ext>
                </a:extLst>
              </p:cNvPr>
              <p:cNvSpPr/>
              <p:nvPr/>
            </p:nvSpPr>
            <p:spPr>
              <a:xfrm>
                <a:off x="4532761" y="4296647"/>
                <a:ext cx="4851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7AF2185-EF40-448A-8FE7-54AB35D1A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761" y="4296647"/>
                <a:ext cx="48519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5739371A-166B-4A97-8DCE-F548EBC88F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9253" y="5584289"/>
            <a:ext cx="1349142" cy="109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BA33AD0-CF16-4DE5-AFA9-6FDC3FA67980}"/>
                  </a:ext>
                </a:extLst>
              </p:cNvPr>
              <p:cNvSpPr/>
              <p:nvPr/>
            </p:nvSpPr>
            <p:spPr>
              <a:xfrm>
                <a:off x="3700491" y="4286098"/>
                <a:ext cx="4851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BA33AD0-CF16-4DE5-AFA9-6FDC3FA67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491" y="4286098"/>
                <a:ext cx="48519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96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EEC1866-EEEE-44DB-9AEB-84AC7C8D0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44321" r="22282" b="10000"/>
          <a:stretch/>
        </p:blipFill>
        <p:spPr>
          <a:xfrm>
            <a:off x="6186655" y="175098"/>
            <a:ext cx="2799328" cy="1794953"/>
          </a:xfrm>
          <a:prstGeom prst="rect">
            <a:avLst/>
          </a:prstGeom>
        </p:spPr>
      </p:pic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60521D0A-3F54-4B4E-A99A-9377287CBBC9}"/>
              </a:ext>
            </a:extLst>
          </p:cNvPr>
          <p:cNvSpPr/>
          <p:nvPr/>
        </p:nvSpPr>
        <p:spPr>
          <a:xfrm>
            <a:off x="114300" y="1970051"/>
            <a:ext cx="8915400" cy="387269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单次测量标准差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18E1165-C325-4D9D-9B73-5B285F1AA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473" y="147918"/>
                <a:ext cx="7339521" cy="17082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正态分布实际应用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物理量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有限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次独立测量的测量值为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18E1165-C325-4D9D-9B73-5B285F1AA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473" y="147918"/>
                <a:ext cx="7339521" cy="1708287"/>
              </a:xfrm>
              <a:blipFill>
                <a:blip r:embed="rId4"/>
                <a:stretch>
                  <a:fillRect l="-1744" t="-6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5EACD8-E4A6-4E2A-B22F-899F958204D2}"/>
                  </a:ext>
                </a:extLst>
              </p:cNvPr>
              <p:cNvSpPr/>
              <p:nvPr/>
            </p:nvSpPr>
            <p:spPr>
              <a:xfrm>
                <a:off x="6174625" y="2082608"/>
                <a:ext cx="302073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/>
                  <a:t>意义：真值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1600" dirty="0"/>
                  <a:t>的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最佳估计值</a:t>
                </a:r>
                <a:r>
                  <a:rPr lang="zh-CN" altLang="en-US" sz="1600" dirty="0"/>
                  <a:t>。</a:t>
                </a:r>
                <a:endParaRPr lang="en-US" altLang="zh-CN" sz="1600" dirty="0"/>
              </a:p>
              <a:p>
                <a:r>
                  <a:rPr lang="zh-CN" altLang="en-US" sz="1600" dirty="0"/>
                  <a:t>做为我们的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测量结果</a:t>
                </a:r>
                <a:r>
                  <a:rPr lang="zh-CN" altLang="en-US" sz="1600" dirty="0"/>
                  <a:t>使用。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75EACD8-E4A6-4E2A-B22F-899F95820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625" y="2082608"/>
                <a:ext cx="3020735" cy="584775"/>
              </a:xfrm>
              <a:prstGeom prst="rect">
                <a:avLst/>
              </a:prstGeom>
              <a:blipFill>
                <a:blip r:embed="rId5"/>
                <a:stretch>
                  <a:fillRect l="-1212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5E8F97-BB22-4227-8C41-E6AD5D2E35CB}"/>
                  </a:ext>
                </a:extLst>
              </p:cNvPr>
              <p:cNvSpPr/>
              <p:nvPr/>
            </p:nvSpPr>
            <p:spPr>
              <a:xfrm>
                <a:off x="2794526" y="2048746"/>
                <a:ext cx="138512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5E8F97-BB22-4227-8C41-E6AD5D2E3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526" y="2048746"/>
                <a:ext cx="1385123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61A84E-9BE2-4DD7-A66D-C4F53DE57662}"/>
                  </a:ext>
                </a:extLst>
              </p:cNvPr>
              <p:cNvSpPr/>
              <p:nvPr/>
            </p:nvSpPr>
            <p:spPr>
              <a:xfrm>
                <a:off x="2216482" y="3086569"/>
                <a:ext cx="3258969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61A84E-9BE2-4DD7-A66D-C4F53DE57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482" y="3086569"/>
                <a:ext cx="3258969" cy="1169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7BA514-BE97-4A27-8A71-F2E267C132B4}"/>
                  </a:ext>
                </a:extLst>
              </p:cNvPr>
              <p:cNvSpPr/>
              <p:nvPr/>
            </p:nvSpPr>
            <p:spPr>
              <a:xfrm>
                <a:off x="6203699" y="3298408"/>
                <a:ext cx="2765241" cy="855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/>
                  <a:t>意义：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测量这么多次</m:t>
                    </m:r>
                  </m:oMath>
                </a14:m>
                <a:r>
                  <a:rPr lang="zh-CN" altLang="en-US" sz="1600" dirty="0"/>
                  <a:t>中随便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某一次结果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相对于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600" dirty="0"/>
                  <a:t>偏离程度。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17BA514-BE97-4A27-8A71-F2E267C13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99" y="3298408"/>
                <a:ext cx="2765241" cy="855427"/>
              </a:xfrm>
              <a:prstGeom prst="rect">
                <a:avLst/>
              </a:prstGeom>
              <a:blipFill>
                <a:blip r:embed="rId8"/>
                <a:stretch>
                  <a:fillRect l="-1325" t="-2143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1ABFDC3F-C0F6-4315-83A2-A2EB4FE1BB89}"/>
              </a:ext>
            </a:extLst>
          </p:cNvPr>
          <p:cNvSpPr/>
          <p:nvPr/>
        </p:nvSpPr>
        <p:spPr>
          <a:xfrm>
            <a:off x="250329" y="2288363"/>
            <a:ext cx="2868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平均值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CBC29D-7DFC-40FD-B14C-A1438116D997}"/>
              </a:ext>
            </a:extLst>
          </p:cNvPr>
          <p:cNvSpPr/>
          <p:nvPr/>
        </p:nvSpPr>
        <p:spPr>
          <a:xfrm>
            <a:off x="250329" y="352924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单次测量标准差</a:t>
            </a:r>
            <a:endParaRPr lang="en-US" altLang="zh-CN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871127D-5DE4-47C5-A1E8-B5AF45CC9051}"/>
              </a:ext>
            </a:extLst>
          </p:cNvPr>
          <p:cNvSpPr/>
          <p:nvPr/>
        </p:nvSpPr>
        <p:spPr>
          <a:xfrm>
            <a:off x="250329" y="4780613"/>
            <a:ext cx="1686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平均值标准差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291703B-B92A-4598-93B9-E7CD381FF674}"/>
                  </a:ext>
                </a:extLst>
              </p:cNvPr>
              <p:cNvSpPr/>
              <p:nvPr/>
            </p:nvSpPr>
            <p:spPr>
              <a:xfrm>
                <a:off x="1936376" y="4370351"/>
                <a:ext cx="4094454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291703B-B92A-4598-93B9-E7CD381FF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376" y="4370351"/>
                <a:ext cx="4094454" cy="1169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E32CE10-4538-4C02-9509-9E17FDC2193C}"/>
                  </a:ext>
                </a:extLst>
              </p:cNvPr>
              <p:cNvSpPr/>
              <p:nvPr/>
            </p:nvSpPr>
            <p:spPr>
              <a:xfrm>
                <a:off x="6220742" y="4487825"/>
                <a:ext cx="2765241" cy="1347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/>
                  <a:t>意义：因重复测量导致的测量结果的分散程度，即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分散性</a:t>
                </a:r>
                <a:r>
                  <a:rPr lang="zh-CN" altLang="en-US" sz="1600" dirty="0"/>
                  <a:t>，即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1600" dirty="0"/>
                  <a:t>与真值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1600" dirty="0"/>
                  <a:t>的偏离程度，评估着着我们算出来的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1600" dirty="0"/>
                  <a:t>到底好不好。</a:t>
                </a: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E32CE10-4538-4C02-9509-9E17FDC21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742" y="4487825"/>
                <a:ext cx="2765241" cy="1347869"/>
              </a:xfrm>
              <a:prstGeom prst="rect">
                <a:avLst/>
              </a:prstGeom>
              <a:blipFill>
                <a:blip r:embed="rId10"/>
                <a:stretch>
                  <a:fillRect l="-1101" t="-1357" r="-8590" b="-4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3F939C7-344B-4DA7-BDF9-CE3306EDD425}"/>
                  </a:ext>
                </a:extLst>
              </p:cNvPr>
              <p:cNvSpPr/>
              <p:nvPr/>
            </p:nvSpPr>
            <p:spPr>
              <a:xfrm>
                <a:off x="2161659" y="6082078"/>
                <a:ext cx="49351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sz="28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</a:rPr>
                  <a:t> 有什么区别？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3F939C7-344B-4DA7-BDF9-CE3306EDD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659" y="6082078"/>
                <a:ext cx="4935134" cy="523220"/>
              </a:xfrm>
              <a:prstGeom prst="rect">
                <a:avLst/>
              </a:prstGeom>
              <a:blipFill>
                <a:blip r:embed="rId11"/>
                <a:stretch>
                  <a:fillRect t="-12791" r="-1360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9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1872</TotalTime>
  <Words>3645</Words>
  <Application>Microsoft Office PowerPoint</Application>
  <PresentationFormat>全屏显示(4:3)</PresentationFormat>
  <Paragraphs>490</Paragraphs>
  <Slides>43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等线</vt:lpstr>
      <vt:lpstr>等线 Light</vt:lpstr>
      <vt:lpstr>仿宋</vt:lpstr>
      <vt:lpstr>黑体</vt:lpstr>
      <vt:lpstr>宋体</vt:lpstr>
      <vt:lpstr>微软雅黑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主题​​</vt:lpstr>
      <vt:lpstr>公式</vt:lpstr>
      <vt:lpstr>目录</vt:lpstr>
      <vt:lpstr>PowerPoint 演示文稿</vt:lpstr>
      <vt:lpstr>2\6  测量与误差</vt:lpstr>
      <vt:lpstr>2\6  测量与误差</vt:lpstr>
      <vt:lpstr>2\6  测量与误差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作图法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参考文献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大学物理实验  绪论</dc:title>
  <dc:creator>Xuan XiaoHou</dc:creator>
  <cp:lastModifiedBy>Xuan XiaoHou</cp:lastModifiedBy>
  <cp:revision>162</cp:revision>
  <dcterms:created xsi:type="dcterms:W3CDTF">2019-09-01T12:24:46Z</dcterms:created>
  <dcterms:modified xsi:type="dcterms:W3CDTF">2020-01-06T05:15:32Z</dcterms:modified>
</cp:coreProperties>
</file>